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 bookmarkIdSeed="2">
  <p:sldMasterIdLst>
    <p:sldMasterId id="2147483657" r:id="rId4"/>
    <p:sldMasterId id="2147483674" r:id="rId5"/>
    <p:sldMasterId id="2147483701" r:id="rId6"/>
    <p:sldMasterId id="2147483710" r:id="rId7"/>
  </p:sldMasterIdLst>
  <p:notesMasterIdLst>
    <p:notesMasterId r:id="rId16"/>
  </p:notesMasterIdLst>
  <p:handoutMasterIdLst>
    <p:handoutMasterId r:id="rId17"/>
  </p:handoutMasterIdLst>
  <p:sldIdLst>
    <p:sldId id="516" r:id="rId8"/>
    <p:sldId id="1011" r:id="rId9"/>
    <p:sldId id="1004" r:id="rId10"/>
    <p:sldId id="1029" r:id="rId11"/>
    <p:sldId id="1027" r:id="rId12"/>
    <p:sldId id="1037" r:id="rId13"/>
    <p:sldId id="1033" r:id="rId14"/>
    <p:sldId id="703" r:id="rId15"/>
  </p:sldIdLst>
  <p:sldSz cx="12192000" cy="6858000"/>
  <p:notesSz cx="6858000" cy="9296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" userDrawn="1">
          <p15:clr>
            <a:srgbClr val="A4A3A4"/>
          </p15:clr>
        </p15:guide>
        <p15:guide id="2" orient="horz" pos="3872" userDrawn="1">
          <p15:clr>
            <a:srgbClr val="A4A3A4"/>
          </p15:clr>
        </p15:guide>
        <p15:guide id="3" orient="horz" pos="895" userDrawn="1">
          <p15:clr>
            <a:srgbClr val="A4A3A4"/>
          </p15:clr>
        </p15:guide>
        <p15:guide id="4" orient="horz" pos="1015" userDrawn="1">
          <p15:clr>
            <a:srgbClr val="A4A3A4"/>
          </p15:clr>
        </p15:guide>
        <p15:guide id="5" orient="horz" pos="405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393" userDrawn="1">
          <p15:clr>
            <a:srgbClr val="A4A3A4"/>
          </p15:clr>
        </p15:guide>
        <p15:guide id="8" pos="73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Richard" initials="AR" lastIdx="5" clrIdx="0">
    <p:extLst>
      <p:ext uri="{19B8F6BF-5375-455C-9EA6-DF929625EA0E}">
        <p15:presenceInfo xmlns:p15="http://schemas.microsoft.com/office/powerpoint/2012/main" userId="Angela Richard" providerId="None"/>
      </p:ext>
    </p:extLst>
  </p:cmAuthor>
  <p:cmAuthor id="2" name="James W. Adams" initials="JWA [2]" lastIdx="14" clrIdx="1">
    <p:extLst>
      <p:ext uri="{19B8F6BF-5375-455C-9EA6-DF929625EA0E}">
        <p15:presenceInfo xmlns:p15="http://schemas.microsoft.com/office/powerpoint/2012/main" userId="S::jadjam3@jci.com::60593cac-f207-4e86-a23b-4a89ab8545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1E4"/>
    <a:srgbClr val="4F771E"/>
    <a:srgbClr val="08338F"/>
    <a:srgbClr val="0033CC"/>
    <a:srgbClr val="D7E7CB"/>
    <a:srgbClr val="F9F9F9"/>
    <a:srgbClr val="C45B15"/>
    <a:srgbClr val="B5D324"/>
    <a:srgbClr val="F18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4" autoAdjust="0"/>
    <p:restoredTop sz="94162" autoAdjust="0"/>
  </p:normalViewPr>
  <p:slideViewPr>
    <p:cSldViewPr snapToObjects="1">
      <p:cViewPr varScale="1">
        <p:scale>
          <a:sx n="58" d="100"/>
          <a:sy n="58" d="100"/>
        </p:scale>
        <p:origin x="808" y="68"/>
      </p:cViewPr>
      <p:guideLst>
        <p:guide orient="horz" pos="238"/>
        <p:guide orient="horz" pos="3872"/>
        <p:guide orient="horz" pos="895"/>
        <p:guide orient="horz" pos="1015"/>
        <p:guide orient="horz" pos="4050"/>
        <p:guide pos="3840"/>
        <p:guide pos="393"/>
        <p:guide pos="73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315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2330F-4AEF-4DDD-994C-8FE8E5658870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D0A1A-14B2-43BE-A599-F34CE0CEDE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18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4B22E-724C-4A75-88B8-541A53645918}" type="datetimeFigureOut">
              <a:rPr lang="en-CA" smtClean="0"/>
              <a:pPr/>
              <a:t>2022-06-16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6C3C8-7327-4756-AE7D-3BBF1D6DF62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1117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708025"/>
            <a:ext cx="6299200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5D72E-7AF5-44AB-8B94-B4D11984674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6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56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6238-C1B8-416A-AF68-17472FC48BD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7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C3C8-7327-4756-AE7D-3BBF1D6DF627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0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3" Type="http://schemas.openxmlformats.org/officeDocument/2006/relationships/tags" Target="../tags/tag21.xml"/><Relationship Id="rId21" Type="http://schemas.openxmlformats.org/officeDocument/2006/relationships/image" Target="../media/image3.jpeg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tags" Target="../tags/tag37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image" Target="../media/image2.wmf"/><Relationship Id="rId2" Type="http://schemas.openxmlformats.org/officeDocument/2006/relationships/tags" Target="../tags/tag42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3" Type="http://schemas.openxmlformats.org/officeDocument/2006/relationships/tags" Target="../tags/tag80.xml"/><Relationship Id="rId21" Type="http://schemas.openxmlformats.org/officeDocument/2006/relationships/image" Target="../media/image3.jpe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slideMaster" Target="../slideMasters/slideMaster4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tags" Target="../tags/tag112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image" Target="../media/image2.wmf"/><Relationship Id="rId2" Type="http://schemas.openxmlformats.org/officeDocument/2006/relationships/tags" Target="../tags/tag101.xml"/><Relationship Id="rId16" Type="http://schemas.openxmlformats.org/officeDocument/2006/relationships/slideMaster" Target="../slideMasters/slideMaster4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10" Type="http://schemas.openxmlformats.org/officeDocument/2006/relationships/tags" Target="../tags/tag109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16002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015999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1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pic>
        <p:nvPicPr>
          <p:cNvPr id="11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6868" y="5673728"/>
            <a:ext cx="232833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3586930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0546253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58313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2" y="1560513"/>
            <a:ext cx="10104967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0" indent="1588" algn="ctr">
              <a:buClr>
                <a:schemeClr val="bg1"/>
              </a:buClr>
              <a:buNone/>
              <a:defRPr sz="24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6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10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136" y="6234113"/>
            <a:ext cx="146261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prstClr val="white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8195767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2330450" algn="l"/>
              </a:tabLst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07533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2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6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10502902" y="4243391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 userDrawn="1"/>
        </p:nvSpPr>
        <p:spPr bwMode="auto">
          <a:xfrm>
            <a:off x="171451" y="4243391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328165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19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4" y="325941"/>
            <a:ext cx="5230284" cy="289516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632700" y="5826125"/>
            <a:ext cx="2971800" cy="884238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7632700" y="288925"/>
            <a:ext cx="2971800" cy="884238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982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136" y="6234113"/>
            <a:ext cx="146261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prstClr val="white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341861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16003" y="288930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015999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2" y="644952"/>
            <a:ext cx="10943167" cy="9663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502903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171451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fld id="{D66E8769-CB7E-4E73-8CEC-249730DC9FB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752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6" name="TextBox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02902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1451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  <p:custDataLst>
              <p:tags r:id="rId4"/>
            </p:custDataLst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  <p:custDataLst>
              <p:tags r:id="rId5"/>
            </p:custDataLst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271463" indent="-134541">
              <a:defRPr>
                <a:solidFill>
                  <a:schemeClr val="tx1"/>
                </a:solidFill>
              </a:defRPr>
            </a:lvl4pPr>
            <a:lvl5pPr marL="407194" indent="-134541">
              <a:defRPr>
                <a:solidFill>
                  <a:schemeClr val="tx1"/>
                </a:solidFill>
              </a:defRPr>
            </a:lvl5pPr>
            <a:lvl6pPr marL="535781" indent="-134541">
              <a:defRPr>
                <a:solidFill>
                  <a:schemeClr val="tx1"/>
                </a:solidFill>
              </a:defRPr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016001" y="3552825"/>
            <a:ext cx="10943167" cy="113091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>
            <p:custDataLst>
              <p:tags r:id="rId8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>
              <p:custDataLst>
                <p:tags r:id="rId12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>
              <p:custDataLst>
                <p:tags r:id="rId16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>
              <p:custDataLst>
                <p:tags r:id="rId17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>
              <p:custDataLst>
                <p:tags r:id="rId18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>
              <p:custDataLst>
                <p:tags r:id="rId19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>
              <p:custDataLst>
                <p:tags r:id="rId11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22459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fld id="{7BA675A8-D6CE-40E6-A7F9-5D508D36C2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8" name="Picture 2" descr="image00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272" y="5633745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48951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1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0502903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171451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fld id="{DEBCB8D2-32AE-4612-857C-0562E0E2260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303" y="5803937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99874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E2C09A7-3C3E-4A2E-892E-CD4CD934C5B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624419" y="1144589"/>
            <a:ext cx="1094316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070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5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2600" y="5862933"/>
            <a:ext cx="1752600" cy="5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015999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21629402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AD6377-1D8B-46F8-BDD8-6519E3AFE40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279647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650B72-B71F-4772-ADFC-E43E7CEFCEE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8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3" y="3684235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487831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602D43-4593-4A02-BF8C-B4C99EEB338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0339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458C64-EDD4-49E3-A6A2-8C7B3651AA6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485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485394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fld id="{08E61F0E-E990-4EDC-A8B8-818DD2248BE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1869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991115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3" y="1560513"/>
            <a:ext cx="10104967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0" indent="1191" algn="ctr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35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2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05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75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prstClr val="white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fld id="{8A5274B4-46A7-44DF-BC99-82DB7F57BED5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9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71387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1747838" algn="l"/>
              </a:tabLst>
              <a:defRPr sz="135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07533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4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8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10502903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171451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634376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20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5" y="325941"/>
            <a:ext cx="5230284" cy="2895160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32700" y="58261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7632700" y="2889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6107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5837892"/>
            <a:ext cx="1828801" cy="60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/>
          <p:cNvSpPr txBox="1">
            <a:spLocks noChangeArrowheads="1"/>
          </p:cNvSpPr>
          <p:nvPr userDrawn="1"/>
        </p:nvSpPr>
        <p:spPr bwMode="auto">
          <a:xfrm>
            <a:off x="10502902" y="11112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 userDrawn="1"/>
        </p:nvSpPr>
        <p:spPr bwMode="auto">
          <a:xfrm>
            <a:off x="171451" y="11112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00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 userDrawn="1"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946672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>
            <p:custDataLst>
              <p:tags r:id="rId3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>
              <p:custDataLst>
                <p:tags r:id="rId8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>
              <p:custDataLst>
                <p:tags r:id="rId10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>
              <p:custDataLst>
                <p:tags r:id="rId7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srgbClr val="0000FF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411888168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0719" y="2333332"/>
            <a:ext cx="11041808" cy="1329395"/>
          </a:xfrm>
        </p:spPr>
        <p:txBody>
          <a:bodyPr/>
          <a:lstStyle>
            <a:lvl1pPr>
              <a:defRPr sz="315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insert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721" y="6042101"/>
            <a:ext cx="5471583" cy="298926"/>
          </a:xfrm>
        </p:spPr>
        <p:txBody>
          <a:bodyPr/>
          <a:lstStyle>
            <a:lvl1pPr marL="0" indent="0" algn="l">
              <a:buNone/>
              <a:defRPr sz="900">
                <a:solidFill>
                  <a:schemeClr val="accent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date</a:t>
            </a:r>
            <a:endParaRPr lang="en-C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4416" y="4764380"/>
            <a:ext cx="5880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699527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006601" y="6572249"/>
            <a:ext cx="7722196" cy="19170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">
                <a:latin typeface="Arial" panose="020B0604020202020204" pitchFamily="34" charset="0"/>
              </a:defRPr>
            </a:lvl1pPr>
          </a:lstStyle>
          <a:p>
            <a:r>
              <a:rPr lang="en-CA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9591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2" y="1219200"/>
            <a:ext cx="52959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1219200"/>
            <a:ext cx="5295900" cy="457791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3300" y="6414228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97334622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20" name="Title 17"/>
          <p:cNvSpPr txBox="1">
            <a:spLocks/>
          </p:cNvSpPr>
          <p:nvPr/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buSzPct val="150000"/>
              <a:defRPr/>
            </a:pP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828800"/>
            <a:ext cx="4267200" cy="19050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99236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 noChangeAspect="1"/>
          </p:cNvSpPr>
          <p:nvPr>
            <p:ph idx="1" hasCustomPrompt="1"/>
          </p:nvPr>
        </p:nvSpPr>
        <p:spPr>
          <a:xfrm>
            <a:off x="4998720" y="1737361"/>
            <a:ext cx="5120640" cy="2197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rgbClr val="696B6F"/>
                </a:solidFill>
              </a:defRPr>
            </a:lvl1pPr>
            <a:lvl2pPr marL="457200" indent="29210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874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Global Backgroun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26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057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Rectángulo 38"/>
          <p:cNvSpPr/>
          <p:nvPr/>
        </p:nvSpPr>
        <p:spPr>
          <a:xfrm flipV="1">
            <a:off x="1" y="1003300"/>
            <a:ext cx="12196233" cy="46038"/>
          </a:xfrm>
          <a:prstGeom prst="rect">
            <a:avLst/>
          </a:prstGeom>
          <a:solidFill>
            <a:srgbClr val="FFA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D11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5375"/>
            <a:ext cx="12170555" cy="444724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10972800" cy="462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99751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  <a:lvl2pPr marL="687388" indent="-227013">
              <a:defRPr sz="2000"/>
            </a:lvl2pPr>
            <a:lvl3pPr marL="1141413" indent="-227013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4107509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idx="12"/>
          </p:nvPr>
        </p:nvSpPr>
        <p:spPr>
          <a:xfrm>
            <a:off x="60960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idx="13"/>
          </p:nvPr>
        </p:nvSpPr>
        <p:spPr>
          <a:xfrm>
            <a:off x="646176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71120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54304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54810768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8" y="1144589"/>
            <a:ext cx="1094316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952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C9EF79-4FCD-4C54-9824-3B45380AD4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490472"/>
            <a:ext cx="5181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0609436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879989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12193588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09601" y="3657600"/>
            <a:ext cx="10972800" cy="92891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09601" y="4724397"/>
            <a:ext cx="10972800" cy="3048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subtitle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36" descr="JCI_RGB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939" y="5673728"/>
            <a:ext cx="1726313" cy="7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409973"/>
            <a:ext cx="6857999" cy="6860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0"/>
            <a:r>
              <a:rPr lang="en-US" dirty="0"/>
              <a:t>Click to type Project Lead/ID Name</a:t>
            </a:r>
          </a:p>
        </p:txBody>
      </p:sp>
    </p:spTree>
    <p:extLst>
      <p:ext uri="{BB962C8B-B14F-4D97-AF65-F5344CB8AC3E}">
        <p14:creationId xmlns:p14="http://schemas.microsoft.com/office/powerpoint/2010/main" val="34064446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4007ES - Hardware Overview</a:t>
            </a:r>
          </a:p>
        </p:txBody>
      </p:sp>
    </p:spTree>
    <p:extLst>
      <p:ext uri="{BB962C8B-B14F-4D97-AF65-F5344CB8AC3E}">
        <p14:creationId xmlns:p14="http://schemas.microsoft.com/office/powerpoint/2010/main" val="399911571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ructional Strate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393699" y="1153062"/>
            <a:ext cx="5577840" cy="52477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6229350" y="1153062"/>
            <a:ext cx="5577840" cy="52477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4007ES - Hardware Overview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4928"/>
            <a:ext cx="46545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8338F"/>
                </a:solidFill>
              </a:rPr>
              <a:t>Instructional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900" y="800235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About the 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2505" y="800235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Training Goal and Objectives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900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Proposed duration: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900" y="3006619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Target audience: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900" y="4762500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Prerequisites: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44779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69900" y="319965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6851" y="4951519"/>
            <a:ext cx="543153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2505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TRAINING GOAL: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02505" y="3858874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OBJECTIVES: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02504" y="1447797"/>
            <a:ext cx="5432296" cy="227685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302504" y="4046873"/>
            <a:ext cx="5432296" cy="227624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39913703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ructional Strate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 bwMode="gray">
          <a:xfrm>
            <a:off x="6229350" y="4023359"/>
            <a:ext cx="557784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393699" y="1153062"/>
            <a:ext cx="5577840" cy="52477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6229350" y="1153062"/>
            <a:ext cx="557784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4007ES - Hardware Overview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4928"/>
            <a:ext cx="46545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8338F"/>
                </a:solidFill>
              </a:rPr>
              <a:t>Instructional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900" y="800235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Training Methodology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2505" y="800235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Evaluation Methodology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900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INSTRUCTIONAL DESIGN METHODS: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900" y="3006619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TREATMENTS AND THEMES: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900" y="4762500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INTERACTIVITY AND MEDIA STRATEGY: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44779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69900" y="3199659"/>
            <a:ext cx="543229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6851" y="4951519"/>
            <a:ext cx="5431536" cy="137160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02504" y="1447795"/>
            <a:ext cx="5432296" cy="201168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302504" y="4317580"/>
            <a:ext cx="5432296" cy="2011680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302505" y="1256866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EVALUATION PLAN AND GOALS: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6302505" y="4133849"/>
            <a:ext cx="3511295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OBJECTIVES: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6302505" y="3685546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8338F"/>
                </a:solidFill>
              </a:rPr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39202097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83718" y="3884716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Feedback</a:t>
            </a:r>
          </a:p>
        </p:txBody>
      </p:sp>
      <p:sp>
        <p:nvSpPr>
          <p:cNvPr id="94" name="Rectangle 93"/>
          <p:cNvSpPr/>
          <p:nvPr/>
        </p:nvSpPr>
        <p:spPr bwMode="gray">
          <a:xfrm>
            <a:off x="5107517" y="4237545"/>
            <a:ext cx="66167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183717" y="4356797"/>
            <a:ext cx="2075116" cy="29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the consequences of bad performance?</a:t>
            </a:r>
          </a:p>
        </p:txBody>
      </p:sp>
      <p:sp>
        <p:nvSpPr>
          <p:cNvPr id="96" name="Text Placeholder 2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183717" y="4688444"/>
            <a:ext cx="2075116" cy="163677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366720" y="4356797"/>
            <a:ext cx="2082079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do these consequences look like?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545469" y="4356797"/>
            <a:ext cx="1985188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the indicators of good performance?</a:t>
            </a:r>
          </a:p>
        </p:txBody>
      </p:sp>
      <p:sp>
        <p:nvSpPr>
          <p:cNvPr id="99" name="Text Placeholder 2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364593" y="4688444"/>
            <a:ext cx="2075116" cy="163677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00" name="Text Placeholder 2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9545469" y="4688444"/>
            <a:ext cx="2075116" cy="163677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178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393700" y="1572029"/>
            <a:ext cx="66167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gray">
          <a:xfrm>
            <a:off x="7366000" y="1572027"/>
            <a:ext cx="44450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4007ES - Hardware Overview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4928"/>
            <a:ext cx="46545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B8E0">
                    <a:lumMod val="75000"/>
                  </a:srgbClr>
                </a:solidFill>
              </a:rPr>
              <a:t>Objective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901" y="1219200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Context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84" y="1219200"/>
            <a:ext cx="349038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Challenge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900" y="1691279"/>
            <a:ext cx="1892300" cy="14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WHERE IS THIS HAPPENING?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866765"/>
            <a:ext cx="2075116" cy="179083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75284" y="1691279"/>
            <a:ext cx="1973516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problem is the learner facing?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381000" y="771208"/>
            <a:ext cx="11430005" cy="458052"/>
          </a:xfrm>
        </p:spPr>
        <p:txBody>
          <a:bodyPr anchor="t"/>
          <a:lstStyle>
            <a:lvl1pPr>
              <a:defRPr sz="1400" baseline="0"/>
            </a:lvl1pPr>
          </a:lstStyle>
          <a:p>
            <a:r>
              <a:rPr lang="en-US" dirty="0"/>
              <a:t>[Input your performance-based learning objective here. The CCAF below should support only this objective. Insert a new slide for each objective in the learning solution.]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52904" y="1691279"/>
            <a:ext cx="1985188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WHO IS INVOLVED?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31652" y="1691279"/>
            <a:ext cx="1985188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IS THE SITUATION?</a:t>
            </a:r>
          </a:p>
        </p:txBody>
      </p:sp>
      <p:sp>
        <p:nvSpPr>
          <p:cNvPr id="62" name="Text Placeholder 2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650776" y="1866765"/>
            <a:ext cx="2075116" cy="179083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3" name="Text Placeholder 2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31652" y="1866765"/>
            <a:ext cx="2075116" cy="1790836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4" name="Text Placeholder 2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475284" y="2022926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5" name="Text Placeholder 2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646984" y="2022926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643142" y="1691279"/>
            <a:ext cx="1973516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does performance</a:t>
            </a:r>
            <a:b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look like?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9900" y="3884716"/>
            <a:ext cx="3511294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8E0">
                    <a:lumMod val="75000"/>
                  </a:srgbClr>
                </a:solidFill>
              </a:rPr>
              <a:t>Activity</a:t>
            </a:r>
          </a:p>
        </p:txBody>
      </p:sp>
      <p:sp>
        <p:nvSpPr>
          <p:cNvPr id="101" name="Rectangle 100"/>
          <p:cNvSpPr/>
          <p:nvPr/>
        </p:nvSpPr>
        <p:spPr bwMode="gray">
          <a:xfrm>
            <a:off x="383972" y="4237545"/>
            <a:ext cx="4445000" cy="217627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93256" y="4356797"/>
            <a:ext cx="1973516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is a good way to represent this challenge?</a:t>
            </a:r>
          </a:p>
        </p:txBody>
      </p:sp>
      <p:sp>
        <p:nvSpPr>
          <p:cNvPr id="103" name="Text Placeholder 2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93256" y="4688444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04" name="Text Placeholder 2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664956" y="4688444"/>
            <a:ext cx="2075116" cy="1634675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661114" y="4356797"/>
            <a:ext cx="2078958" cy="33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learners being asked to do?</a:t>
            </a:r>
          </a:p>
        </p:txBody>
      </p:sp>
    </p:spTree>
    <p:extLst>
      <p:ext uri="{BB962C8B-B14F-4D97-AF65-F5344CB8AC3E}">
        <p14:creationId xmlns:p14="http://schemas.microsoft.com/office/powerpoint/2010/main" val="23542295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381001" y="582605"/>
            <a:ext cx="243839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Sub-objective: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8823" y="194928"/>
            <a:ext cx="196615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Screen number:</a:t>
            </a:r>
          </a:p>
        </p:txBody>
      </p:sp>
      <p:sp>
        <p:nvSpPr>
          <p:cNvPr id="56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1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4007ES - Hardware Overview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381001" y="1066800"/>
            <a:ext cx="5714999" cy="0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332" y="1191297"/>
            <a:ext cx="3511293" cy="3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7DBA00">
                    <a:lumMod val="75000"/>
                  </a:srgbClr>
                </a:solidFill>
              </a:rPr>
              <a:t>On-screen text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001" y="194928"/>
            <a:ext cx="84541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Topic:</a:t>
            </a:r>
          </a:p>
        </p:txBody>
      </p:sp>
      <p:sp>
        <p:nvSpPr>
          <p:cNvPr id="42" name="Rectangle 41"/>
          <p:cNvSpPr/>
          <p:nvPr/>
        </p:nvSpPr>
        <p:spPr bwMode="gray">
          <a:xfrm>
            <a:off x="393700" y="1523999"/>
            <a:ext cx="5626100" cy="25907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Text Placeholder 2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9900" y="1592664"/>
            <a:ext cx="5449824" cy="2453468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302025"/>
            <a:ext cx="0" cy="60987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91400" y="270858"/>
            <a:ext cx="3511293" cy="15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878785"/>
                </a:solidFill>
              </a:rPr>
              <a:t>Insert picture ideas here</a:t>
            </a:r>
          </a:p>
        </p:txBody>
      </p:sp>
      <p:sp>
        <p:nvSpPr>
          <p:cNvPr id="50" name="Rectangle 49"/>
          <p:cNvSpPr/>
          <p:nvPr/>
        </p:nvSpPr>
        <p:spPr bwMode="gray">
          <a:xfrm>
            <a:off x="393700" y="4207798"/>
            <a:ext cx="5626100" cy="21930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6853" y="4271639"/>
            <a:ext cx="3511295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Note to programmers: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6853" y="5327319"/>
            <a:ext cx="3511295" cy="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Note to graphic designer:</a:t>
            </a:r>
          </a:p>
        </p:txBody>
      </p:sp>
      <p:sp>
        <p:nvSpPr>
          <p:cNvPr id="53" name="Text Placeholder 2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852" y="4468361"/>
            <a:ext cx="5452871" cy="804672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54" name="Text Placeholder 2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852" y="5523078"/>
            <a:ext cx="5452871" cy="801522"/>
          </a:xfrm>
          <a:solidFill>
            <a:schemeClr val="bg1"/>
          </a:solidFill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1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268200" y="0"/>
            <a:ext cx="1371600" cy="2438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Audio script: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notes pages for this purpose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Comments: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the Comments pane to add your review feedback. Include rationale for each comment. On the Review tab, click the Show Comments button.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145054" y="290476"/>
            <a:ext cx="2255372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25248" y="290476"/>
            <a:ext cx="494475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[#]</a:t>
            </a:r>
          </a:p>
        </p:txBody>
      </p:sp>
      <p:sp>
        <p:nvSpPr>
          <p:cNvPr id="26" name="Text Placeholder 2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2050902" y="679123"/>
            <a:ext cx="3868821" cy="32821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</p:spTree>
    <p:extLst>
      <p:ext uri="{BB962C8B-B14F-4D97-AF65-F5344CB8AC3E}">
        <p14:creationId xmlns:p14="http://schemas.microsoft.com/office/powerpoint/2010/main" val="14134440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1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4007ES - Hardware Overview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082862" y="193958"/>
            <a:ext cx="243839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Sub-objective: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548823" y="194928"/>
            <a:ext cx="196615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Screen number:</a:t>
            </a:r>
          </a:p>
        </p:txBody>
      </p:sp>
      <p:sp>
        <p:nvSpPr>
          <p:cNvPr id="15" name="Line 9"/>
          <p:cNvSpPr>
            <a:spLocks noChangeShapeType="1"/>
          </p:cNvSpPr>
          <p:nvPr userDrawn="1"/>
        </p:nvSpPr>
        <p:spPr bwMode="auto">
          <a:xfrm>
            <a:off x="381001" y="1066800"/>
            <a:ext cx="11240583" cy="0"/>
          </a:xfrm>
          <a:prstGeom prst="line">
            <a:avLst/>
          </a:prstGeom>
          <a:noFill/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81001" y="194928"/>
            <a:ext cx="84541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lvl="0" defTabSz="914400" eaLnBrk="1" latinLnBrk="0" hangingPunct="1">
              <a:lnSpc>
                <a:spcPct val="90000"/>
              </a:lnSpc>
              <a:buNone/>
              <a:defRPr sz="2400"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DBA00">
                    <a:lumMod val="75000"/>
                  </a:srgbClr>
                </a:solidFill>
              </a:rPr>
              <a:t>Topic: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145054" y="290476"/>
            <a:ext cx="2255372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  <p:sp>
        <p:nvSpPr>
          <p:cNvPr id="18" name="Text Placeholder 2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25248" y="290476"/>
            <a:ext cx="494475" cy="32918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[#]</a:t>
            </a:r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752763" y="290476"/>
            <a:ext cx="3868821" cy="328214"/>
          </a:xfr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2pPr>
            <a:lvl3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6pPr>
            <a:lvl7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7pPr>
            <a:lvl8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dirty="0"/>
              <a:t>[type here]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268200" y="0"/>
            <a:ext cx="1371600" cy="2438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Audio script: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notes pages for this purpose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Comments: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</a:rPr>
              <a:t>use the Comments pane to add your review feedback. Include rationale for each comment. On the Review tab, click the Show Comments button.</a:t>
            </a:r>
          </a:p>
        </p:txBody>
      </p:sp>
    </p:spTree>
    <p:extLst>
      <p:ext uri="{BB962C8B-B14F-4D97-AF65-F5344CB8AC3E}">
        <p14:creationId xmlns:p14="http://schemas.microsoft.com/office/powerpoint/2010/main" val="3665023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76ADE9-223E-4928-AD13-B62FA9294216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6/16/2022</a:t>
            </a:fld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14B33D-619A-462F-860A-E8C25E88C407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9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386220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16003" y="288930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1015999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6002" y="644952"/>
            <a:ext cx="10943167" cy="96636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502903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171451" y="28638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1450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6" name="TextBox 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02902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1451" y="1063626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  <p:custDataLst>
              <p:tags r:id="rId4"/>
            </p:custDataLst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  <p:custDataLst>
              <p:tags r:id="rId5"/>
            </p:custDataLst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271463" indent="-134541">
              <a:defRPr>
                <a:solidFill>
                  <a:schemeClr val="tx1"/>
                </a:solidFill>
              </a:defRPr>
            </a:lvl4pPr>
            <a:lvl5pPr marL="407194" indent="-134541">
              <a:defRPr>
                <a:solidFill>
                  <a:schemeClr val="tx1"/>
                </a:solidFill>
              </a:defRPr>
            </a:lvl5pPr>
            <a:lvl6pPr marL="535781" indent="-134541">
              <a:defRPr>
                <a:solidFill>
                  <a:schemeClr val="tx1"/>
                </a:solidFill>
              </a:defRPr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016001" y="3552825"/>
            <a:ext cx="10943167" cy="1130910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>
            <p:custDataLst>
              <p:tags r:id="rId8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>
              <p:custDataLst>
                <p:tags r:id="rId12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>
              <p:custDataLst>
                <p:tags r:id="rId16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>
              <p:custDataLst>
                <p:tags r:id="rId17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>
              <p:custDataLst>
                <p:tags r:id="rId18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>
              <p:custDataLst>
                <p:tags r:id="rId19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>
              <p:custDataLst>
                <p:tags r:id="rId11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8" name="Picture 2" descr="image00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272" y="5633745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75291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1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0" indent="1191">
              <a:spcAft>
                <a:spcPts val="0"/>
              </a:spcAft>
              <a:buNone/>
              <a:defRPr sz="1050" i="1" baseline="0">
                <a:solidFill>
                  <a:schemeClr val="tx1"/>
                </a:solidFill>
              </a:defRPr>
            </a:lvl2pPr>
            <a:lvl3pPr marL="135731" indent="-134541">
              <a:spcAft>
                <a:spcPts val="0"/>
              </a:spcAft>
              <a:defRPr/>
            </a:lvl3pPr>
            <a:lvl4pPr marL="271463" indent="-134541">
              <a:defRPr/>
            </a:lvl4pPr>
            <a:lvl5pPr marL="407194" indent="-134541">
              <a:defRPr/>
            </a:lvl5pPr>
            <a:lvl6pPr marL="535781" indent="-134541">
              <a:defRPr/>
            </a:lvl6pPr>
            <a:lvl7pPr marL="671513" indent="-120254">
              <a:spcBef>
                <a:spcPts val="0"/>
              </a:spcBef>
              <a:buSzPct val="80000"/>
              <a:defRPr sz="9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0502903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171451" y="1111253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878785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rgbClr val="878785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7" name="Picture 2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303" y="5803937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4240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624419" y="1144589"/>
            <a:ext cx="1094316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6418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88421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8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3" y="3684235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40564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125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3444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0053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3321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96976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7161199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402539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3" y="1560513"/>
            <a:ext cx="10104967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0" indent="1191" algn="ctr"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35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2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05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75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  <a:endParaRPr lang="en-GB" dirty="0"/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>
              <a:solidFill>
                <a:prstClr val="white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9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07938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1747838" algn="l"/>
              </a:tabLst>
              <a:defRPr sz="135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07533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4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8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858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10502903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171451" y="4243391"/>
            <a:ext cx="1536700" cy="669093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602177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20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5" y="325941"/>
            <a:ext cx="5230284" cy="2895160"/>
          </a:xfrm>
        </p:spPr>
        <p:txBody>
          <a:bodyPr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32700" y="58261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7632700" y="288926"/>
            <a:ext cx="2971800" cy="472885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25" tIns="8096" rIns="13525" bIns="80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50"/>
              </a:spcAft>
              <a:defRPr/>
            </a:pP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If you can read this </a:t>
            </a: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750" dirty="0">
                <a:solidFill>
                  <a:prstClr val="white"/>
                </a:solidFill>
                <a:cs typeface="Arial" charset="0"/>
              </a:rPr>
            </a:br>
            <a:r>
              <a:rPr lang="en-GB" altLang="en-US" sz="750" b="1" dirty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750" dirty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525" dirty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666418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051" y="5852222"/>
            <a:ext cx="1819274" cy="8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>
            <p:custDataLst>
              <p:tags r:id="rId3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>
              <p:custDataLst>
                <p:tags r:id="rId8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>
              <p:custDataLst>
                <p:tags r:id="rId10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>
              <p:custDataLst>
                <p:tags r:id="rId7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prstClr val="white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srgbClr val="0000FF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8181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0719" y="2333332"/>
            <a:ext cx="11041808" cy="1329395"/>
          </a:xfrm>
        </p:spPr>
        <p:txBody>
          <a:bodyPr/>
          <a:lstStyle>
            <a:lvl1pPr>
              <a:defRPr sz="315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insert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721" y="6042101"/>
            <a:ext cx="5471583" cy="298926"/>
          </a:xfrm>
        </p:spPr>
        <p:txBody>
          <a:bodyPr/>
          <a:lstStyle>
            <a:lvl1pPr marL="0" indent="0" algn="l">
              <a:buNone/>
              <a:defRPr sz="900">
                <a:solidFill>
                  <a:schemeClr val="accent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date</a:t>
            </a:r>
            <a:endParaRPr lang="en-C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24416" y="4764380"/>
            <a:ext cx="5880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462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006601" y="6572249"/>
            <a:ext cx="7722196" cy="19170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600">
                <a:latin typeface="Arial" panose="020B0604020202020204" pitchFamily="34" charset="0"/>
              </a:defRPr>
            </a:lvl1pPr>
          </a:lstStyle>
          <a:p>
            <a:r>
              <a:rPr lang="en-CA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988228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2" y="1219200"/>
            <a:ext cx="52959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1219200"/>
            <a:ext cx="5295900" cy="457791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3300" y="6414228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56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0214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20" name="Title 17"/>
          <p:cNvSpPr txBox="1">
            <a:spLocks/>
          </p:cNvSpPr>
          <p:nvPr/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buSzPct val="150000"/>
              <a:defRPr/>
            </a:pP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828800"/>
            <a:ext cx="4267200" cy="19050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66107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51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1" y="0"/>
            <a:ext cx="12196233" cy="1049338"/>
            <a:chOff x="0" y="0"/>
            <a:chExt cx="9147175" cy="1049338"/>
          </a:xfrm>
        </p:grpSpPr>
        <p:sp>
          <p:nvSpPr>
            <p:cNvPr id="8" name="Rectángulo 26"/>
            <p:cNvSpPr/>
            <p:nvPr userDrawn="1"/>
          </p:nvSpPr>
          <p:spPr>
            <a:xfrm>
              <a:off x="0" y="0"/>
              <a:ext cx="9144000" cy="1016000"/>
            </a:xfrm>
            <a:prstGeom prst="rect">
              <a:avLst/>
            </a:prstGeom>
            <a:solidFill>
              <a:srgbClr val="0057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ángulo 38"/>
            <p:cNvSpPr/>
            <p:nvPr/>
          </p:nvSpPr>
          <p:spPr>
            <a:xfrm flipV="1">
              <a:off x="0" y="1003300"/>
              <a:ext cx="9147175" cy="46038"/>
            </a:xfrm>
            <a:prstGeom prst="rect">
              <a:avLst/>
            </a:prstGeom>
            <a:solidFill>
              <a:srgbClr val="FFA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rgbClr val="FFD112"/>
                </a:solidFill>
              </a:endParaRPr>
            </a:p>
          </p:txBody>
        </p:sp>
      </p:grpSp>
      <p:pic>
        <p:nvPicPr>
          <p:cNvPr id="16" name="Picture 15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673" y="1490473"/>
            <a:ext cx="1264220" cy="2680211"/>
          </a:xfrm>
          <a:prstGeom prst="rect">
            <a:avLst/>
          </a:prstGeom>
        </p:spPr>
      </p:pic>
      <p:pic>
        <p:nvPicPr>
          <p:cNvPr id="17" name="Picture 16" descr="Tyco single bar 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130" y="1490473"/>
            <a:ext cx="1264220" cy="268021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 noChangeAspect="1"/>
          </p:cNvSpPr>
          <p:nvPr>
            <p:ph idx="1" hasCustomPrompt="1"/>
          </p:nvPr>
        </p:nvSpPr>
        <p:spPr>
          <a:xfrm>
            <a:off x="4998720" y="1737361"/>
            <a:ext cx="5120640" cy="2197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rgbClr val="696B6F"/>
                </a:solidFill>
              </a:defRPr>
            </a:lvl1pPr>
            <a:lvl2pPr marL="457200" indent="29210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682240" y="4800600"/>
            <a:ext cx="6827520" cy="9144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776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Global Backgroun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26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057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Rectángulo 38"/>
          <p:cNvSpPr/>
          <p:nvPr/>
        </p:nvSpPr>
        <p:spPr>
          <a:xfrm flipV="1">
            <a:off x="1" y="1003300"/>
            <a:ext cx="12196233" cy="46038"/>
          </a:xfrm>
          <a:prstGeom prst="rect">
            <a:avLst/>
          </a:prstGeom>
          <a:solidFill>
            <a:srgbClr val="FFA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D11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5375"/>
            <a:ext cx="12170555" cy="444724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focus bars_white_1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15" y="228600"/>
            <a:ext cx="583752" cy="57607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10972800" cy="4629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876627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  <a:lvl2pPr marL="687388" indent="-227013">
              <a:defRPr sz="2000"/>
            </a:lvl2pPr>
            <a:lvl3pPr marL="1141413" indent="-227013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2518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idx="12"/>
          </p:nvPr>
        </p:nvSpPr>
        <p:spPr>
          <a:xfrm>
            <a:off x="60960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idx="13"/>
          </p:nvPr>
        </p:nvSpPr>
        <p:spPr>
          <a:xfrm>
            <a:off x="6461760" y="1371600"/>
            <a:ext cx="5386917" cy="457200"/>
          </a:xfrm>
          <a:prstGeom prst="rect">
            <a:avLst/>
          </a:prstGeom>
        </p:spPr>
        <p:txBody>
          <a:bodyPr/>
          <a:lstStyle>
            <a:lvl1pPr marL="227013" indent="-227013">
              <a:defRPr sz="2400" b="0">
                <a:solidFill>
                  <a:srgbClr val="0057A6"/>
                </a:solidFill>
              </a:defRPr>
            </a:lvl1pPr>
          </a:lstStyle>
          <a:p>
            <a:pPr marL="227013" lvl="0" indent="-227013">
              <a:buBlip>
                <a:blip r:embed="rId2"/>
              </a:buBlip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71120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543040" y="1828800"/>
            <a:ext cx="5242560" cy="3657600"/>
          </a:xfrm>
          <a:prstGeom prst="rect">
            <a:avLst/>
          </a:prstGeom>
        </p:spPr>
        <p:txBody>
          <a:bodyPr/>
          <a:lstStyle>
            <a:lvl1pPr>
              <a:buClr>
                <a:srgbClr val="FFAF00"/>
              </a:buClr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2186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C9EF79-4FCD-4C54-9824-3B45380AD4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490472"/>
            <a:ext cx="5181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1319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0"/>
            <a:ext cx="10972800" cy="990600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57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8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FA161 – ES Net Concepts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29408931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28587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tags" Target="../tags/tag13.xml"/><Relationship Id="rId21" Type="http://schemas.openxmlformats.org/officeDocument/2006/relationships/slideLayout" Target="../slideLayouts/slideLayout36.xml"/><Relationship Id="rId34" Type="http://schemas.openxmlformats.org/officeDocument/2006/relationships/tags" Target="../tags/tag8.xml"/><Relationship Id="rId42" Type="http://schemas.openxmlformats.org/officeDocument/2006/relationships/tags" Target="../tags/tag16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ags" Target="../tags/tag6.xml"/><Relationship Id="rId37" Type="http://schemas.openxmlformats.org/officeDocument/2006/relationships/tags" Target="../tags/tag11.xml"/><Relationship Id="rId40" Type="http://schemas.openxmlformats.org/officeDocument/2006/relationships/tags" Target="../tags/tag14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ags" Target="../tags/tag2.xml"/><Relationship Id="rId36" Type="http://schemas.openxmlformats.org/officeDocument/2006/relationships/tags" Target="../tags/tag1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ags" Target="../tags/tag5.xml"/><Relationship Id="rId44" Type="http://schemas.openxmlformats.org/officeDocument/2006/relationships/tags" Target="../tags/tag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heme" Target="../theme/theme2.xml"/><Relationship Id="rId30" Type="http://schemas.openxmlformats.org/officeDocument/2006/relationships/tags" Target="../tags/tag4.xml"/><Relationship Id="rId35" Type="http://schemas.openxmlformats.org/officeDocument/2006/relationships/tags" Target="../tags/tag9.xml"/><Relationship Id="rId43" Type="http://schemas.openxmlformats.org/officeDocument/2006/relationships/tags" Target="../tags/tag17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tags" Target="../tags/tag7.xml"/><Relationship Id="rId38" Type="http://schemas.openxmlformats.org/officeDocument/2006/relationships/tags" Target="../tags/tag12.xml"/><Relationship Id="rId20" Type="http://schemas.openxmlformats.org/officeDocument/2006/relationships/slideLayout" Target="../slideLayouts/slideLayout35.xml"/><Relationship Id="rId41" Type="http://schemas.openxmlformats.org/officeDocument/2006/relationships/tags" Target="../tags/tag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tags" Target="../tags/tag72.xml"/><Relationship Id="rId21" Type="http://schemas.openxmlformats.org/officeDocument/2006/relationships/slideLayout" Target="../slideLayouts/slideLayout70.xml"/><Relationship Id="rId34" Type="http://schemas.openxmlformats.org/officeDocument/2006/relationships/tags" Target="../tags/tag67.xml"/><Relationship Id="rId42" Type="http://schemas.openxmlformats.org/officeDocument/2006/relationships/tags" Target="../tags/tag75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tags" Target="../tags/tag62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tags" Target="../tags/tag65.xml"/><Relationship Id="rId37" Type="http://schemas.openxmlformats.org/officeDocument/2006/relationships/tags" Target="../tags/tag70.xml"/><Relationship Id="rId40" Type="http://schemas.openxmlformats.org/officeDocument/2006/relationships/tags" Target="../tags/tag73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tags" Target="../tags/tag61.xml"/><Relationship Id="rId36" Type="http://schemas.openxmlformats.org/officeDocument/2006/relationships/tags" Target="../tags/tag69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tags" Target="../tags/tag64.xml"/><Relationship Id="rId44" Type="http://schemas.openxmlformats.org/officeDocument/2006/relationships/tags" Target="../tags/tag7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heme" Target="../theme/theme4.xml"/><Relationship Id="rId30" Type="http://schemas.openxmlformats.org/officeDocument/2006/relationships/tags" Target="../tags/tag63.xml"/><Relationship Id="rId35" Type="http://schemas.openxmlformats.org/officeDocument/2006/relationships/tags" Target="../tags/tag68.xml"/><Relationship Id="rId43" Type="http://schemas.openxmlformats.org/officeDocument/2006/relationships/tags" Target="../tags/tag76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tags" Target="../tags/tag66.xml"/><Relationship Id="rId38" Type="http://schemas.openxmlformats.org/officeDocument/2006/relationships/tags" Target="../tags/tag71.xml"/><Relationship Id="rId20" Type="http://schemas.openxmlformats.org/officeDocument/2006/relationships/slideLayout" Target="../slideLayouts/slideLayout69.xml"/><Relationship Id="rId41" Type="http://schemas.openxmlformats.org/officeDocument/2006/relationships/tags" Target="../tags/tag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018120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1" name="Picture 10" descr="JCI_RGB.emf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136" y="6234113"/>
            <a:ext cx="146261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419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07851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FA161 – ES Net Concepts and Installation</a:t>
            </a:r>
          </a:p>
        </p:txBody>
      </p:sp>
      <p:grpSp>
        <p:nvGrpSpPr>
          <p:cNvPr id="2" name="Group 1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95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754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689" userDrawn="1">
          <p15:clr>
            <a:srgbClr val="F26B43"/>
          </p15:clr>
        </p15:guide>
        <p15:guide id="7" pos="3991" userDrawn="1">
          <p15:clr>
            <a:srgbClr val="F26B43"/>
          </p15:clr>
        </p15:guide>
        <p15:guide id="8" orient="horz" pos="42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24421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auto">
          <a:xfrm>
            <a:off x="624421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14436" y="6557665"/>
            <a:ext cx="35983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prstClr val="white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 bwMode="auto">
          <a:xfrm>
            <a:off x="624420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A8124-07DE-4846-92D8-D3F1D907EE0D}" type="slidenum">
              <a:rPr lang="en-GB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>
              <p:custDataLst>
                <p:tags r:id="rId44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>
            <p:custDataLst>
              <p:tags r:id="rId34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>
              <p:custDataLst>
                <p:tags r:id="rId36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>
              <p:custDataLst>
                <p:tags r:id="rId37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>
              <p:custDataLst>
                <p:tags r:id="rId38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>
              <p:custDataLst>
                <p:tags r:id="rId39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>
              <p:custDataLst>
                <p:tags r:id="rId40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>
              <p:custDataLst>
                <p:tags r:id="rId41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>
              <p:custDataLst>
                <p:tags r:id="rId42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>
              <p:custDataLst>
                <p:tags r:id="rId43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sp>
        <p:nvSpPr>
          <p:cNvPr id="40" name="Footer Placeholder 1"/>
          <p:cNvSpPr txBox="1">
            <a:spLocks/>
          </p:cNvSpPr>
          <p:nvPr userDrawn="1">
            <p:custDataLst>
              <p:tags r:id="rId35"/>
            </p:custDataLst>
          </p:nvPr>
        </p:nvSpPr>
        <p:spPr>
          <a:xfrm>
            <a:off x="488509" y="6606367"/>
            <a:ext cx="321116" cy="16842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2" descr="image002"/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73894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72729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78706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541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89">
          <p15:clr>
            <a:srgbClr val="F26B43"/>
          </p15:clr>
        </p15:guide>
        <p15:guide id="7" pos="3991">
          <p15:clr>
            <a:srgbClr val="F26B43"/>
          </p15:clr>
        </p15:guide>
        <p15:guide id="8" orient="horz" pos="42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9"/>
          <p:cNvSpPr>
            <a:spLocks noChangeShapeType="1"/>
          </p:cNvSpPr>
          <p:nvPr userDrawn="1"/>
        </p:nvSpPr>
        <p:spPr bwMode="auto">
          <a:xfrm>
            <a:off x="381001" y="685800"/>
            <a:ext cx="11430004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878785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94928"/>
            <a:ext cx="1143000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46551" y="6630990"/>
            <a:ext cx="1466849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382729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1" name="Picture 10" descr="JCI_RGB.emf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7255" y="6234113"/>
            <a:ext cx="1113750" cy="4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381001" y="1066800"/>
            <a:ext cx="1143000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76400" y="658111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4007ES - Hardware Overview</a:t>
            </a: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3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224">
          <p15:clr>
            <a:srgbClr val="F26B43"/>
          </p15:clr>
        </p15:guide>
        <p15:guide id="9" pos="2490">
          <p15:clr>
            <a:srgbClr val="F26B43"/>
          </p15:clr>
        </p15:guide>
        <p15:guide id="10" pos="2640">
          <p15:clr>
            <a:srgbClr val="F26B43"/>
          </p15:clr>
        </p15:guide>
        <p15:guide id="11" pos="2792">
          <p15:clr>
            <a:srgbClr val="F26B43"/>
          </p15:clr>
        </p15:guide>
        <p15:guide id="12" pos="4888">
          <p15:clr>
            <a:srgbClr val="F26B43"/>
          </p15:clr>
        </p15:guide>
        <p15:guide id="13" pos="5038">
          <p15:clr>
            <a:srgbClr val="F26B43"/>
          </p15:clr>
        </p15:guide>
        <p15:guide id="14" pos="5188">
          <p15:clr>
            <a:srgbClr val="F26B43"/>
          </p15:clr>
        </p15:guide>
        <p15:guide id="15" pos="240">
          <p15:clr>
            <a:srgbClr val="F26B43"/>
          </p15:clr>
        </p15:guide>
        <p15:guide id="16" pos="74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24421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auto">
          <a:xfrm>
            <a:off x="624421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018121" y="6630990"/>
            <a:ext cx="1466849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" dirty="0">
                <a:solidFill>
                  <a:srgbClr val="000000"/>
                </a:solidFill>
                <a:cs typeface="Arial" panose="020B0604020202020204" pitchFamily="34" charset="0"/>
              </a:rPr>
              <a:t>Johnson Controls, Inc. —</a:t>
            </a:r>
            <a:endParaRPr lang="en-GB" sz="4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14436" y="6557665"/>
            <a:ext cx="35983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FF3644-1C11-477C-A5D5-3A3BC5CE8122}" type="slidenum">
              <a:rPr lang="de-DE" sz="675" smtClean="0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z="675" dirty="0">
              <a:solidFill>
                <a:prstClr val="white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 bwMode="auto">
          <a:xfrm>
            <a:off x="624420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2207851" y="658111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>
              <p:custDataLst>
                <p:tags r:id="rId44"/>
              </p:custDataLst>
            </p:nvPr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>
            <p:custDataLst>
              <p:tags r:id="rId34"/>
            </p:custDataLst>
          </p:nvPr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>
              <p:custDataLst>
                <p:tags r:id="rId36"/>
              </p:custDataLst>
            </p:nvPr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dirty="0">
                <a:solidFill>
                  <a:prstClr val="white"/>
                </a:solidFill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>
              <p:custDataLst>
                <p:tags r:id="rId37"/>
              </p:custDataLst>
            </p:nvPr>
          </p:nvSpPr>
          <p:spPr bwMode="white">
            <a:xfrm>
              <a:off x="-523184" y="102862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>
              <p:custDataLst>
                <p:tags r:id="rId38"/>
              </p:custDataLst>
            </p:nvPr>
          </p:nvSpPr>
          <p:spPr bwMode="white">
            <a:xfrm>
              <a:off x="-523184" y="2182652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>
              <p:custDataLst>
                <p:tags r:id="rId39"/>
              </p:custDataLst>
            </p:nvPr>
          </p:nvSpPr>
          <p:spPr bwMode="white">
            <a:xfrm>
              <a:off x="-523184" y="4463721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>
              <p:custDataLst>
                <p:tags r:id="rId40"/>
              </p:custDataLst>
            </p:nvPr>
          </p:nvSpPr>
          <p:spPr bwMode="white">
            <a:xfrm>
              <a:off x="-523184" y="5601875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>
              <p:custDataLst>
                <p:tags r:id="rId41"/>
              </p:custDataLst>
            </p:nvPr>
          </p:nvSpPr>
          <p:spPr bwMode="white">
            <a:xfrm>
              <a:off x="-523184" y="1611194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>
              <p:custDataLst>
                <p:tags r:id="rId42"/>
              </p:custDataLst>
            </p:nvPr>
          </p:nvSpPr>
          <p:spPr bwMode="white">
            <a:xfrm>
              <a:off x="-523184" y="5049466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>
              <p:custDataLst>
                <p:tags r:id="rId43"/>
              </p:custDataLst>
            </p:nvPr>
          </p:nvSpPr>
          <p:spPr bwMode="white">
            <a:xfrm>
              <a:off x="-523184" y="3338267"/>
              <a:ext cx="219242" cy="1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6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sp>
        <p:nvSpPr>
          <p:cNvPr id="40" name="Footer Placeholder 1"/>
          <p:cNvSpPr txBox="1">
            <a:spLocks/>
          </p:cNvSpPr>
          <p:nvPr userDrawn="1">
            <p:custDataLst>
              <p:tags r:id="rId35"/>
            </p:custDataLst>
          </p:nvPr>
        </p:nvSpPr>
        <p:spPr>
          <a:xfrm>
            <a:off x="488509" y="6606367"/>
            <a:ext cx="321116" cy="16842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2" descr="image002"/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088" y="5860386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5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467916" indent="-20002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73894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72729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78706" indent="-205979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541" indent="-198835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89">
          <p15:clr>
            <a:srgbClr val="F26B43"/>
          </p15:clr>
        </p15:guide>
        <p15:guide id="7" pos="3991">
          <p15:clr>
            <a:srgbClr val="F26B43"/>
          </p15:clr>
        </p15:guide>
        <p15:guide id="8" orient="horz" pos="42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2800" dirty="0"/>
              <a:t>Introducing TrueSite Workstation Version 6.03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1015998" y="4850354"/>
            <a:ext cx="7442202" cy="1614977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Enhanced graphics, easier configuration, and more make this the most powerful TSW ever</a:t>
            </a:r>
          </a:p>
          <a:p>
            <a:endParaRPr lang="en-US" sz="1800" dirty="0"/>
          </a:p>
          <a:p>
            <a:r>
              <a:rPr lang="en-US" sz="1800" dirty="0"/>
              <a:t>Product Launch Presentation</a:t>
            </a:r>
          </a:p>
          <a:p>
            <a:r>
              <a:rPr lang="en-US" sz="1800" dirty="0"/>
              <a:t>May 2022</a:t>
            </a:r>
          </a:p>
          <a:p>
            <a:endParaRPr lang="en-US" sz="1800" dirty="0"/>
          </a:p>
        </p:txBody>
      </p: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24384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white"/>
                </a:solidFill>
              </a:rPr>
              <a:t>23-Feb-17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 b="249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9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" y="1384877"/>
            <a:ext cx="7287768" cy="4343400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What’s Being Launched?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0890427-3FAF-7E48-81F9-EE7AA816169B}"/>
              </a:ext>
            </a:extLst>
          </p:cNvPr>
          <p:cNvSpPr txBox="1">
            <a:spLocks/>
          </p:cNvSpPr>
          <p:nvPr/>
        </p:nvSpPr>
        <p:spPr>
          <a:xfrm>
            <a:off x="475495" y="1724683"/>
            <a:ext cx="6637904" cy="3837918"/>
          </a:xfrm>
          <a:prstGeom prst="rect">
            <a:avLst/>
          </a:prstGeom>
        </p:spPr>
        <p:txBody>
          <a:bodyPr vert="horz" lIns="91440" tIns="45720" rIns="0" bIns="0" rtlCol="0">
            <a:noAutofit/>
          </a:bodyPr>
          <a:lstStyle>
            <a:lvl1pPr marL="230188" indent="-230188" algn="l" defTabSz="457200" rtl="0" eaLnBrk="1" latinLnBrk="0" hangingPunct="1">
              <a:spcBef>
                <a:spcPts val="9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238" indent="-400050" algn="l" defTabSz="457200" rtl="0" eaLnBrk="1" latinLnBrk="0" hangingPunct="1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Upgraded graphics screens with tree structure, layer control and new icons.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Enhanced Remote Client functionality.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Expanded DACR compatibility.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Trigger License support for secure sites.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Support for NTP Time server.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UL2610 Compliance.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r>
              <a:rPr lang="en-US" b="0" dirty="0">
                <a:solidFill>
                  <a:schemeClr val="bg1"/>
                </a:solidFill>
              </a:rPr>
              <a:t>Support for Traditional Chinese language.</a:t>
            </a: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endParaRPr lang="en-US" b="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500"/>
              </a:spcAft>
              <a:buClr>
                <a:schemeClr val="bg1"/>
              </a:buClr>
            </a:pP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2A00197-9527-0C41-AD23-C3DDB741A0B2}"/>
              </a:ext>
            </a:extLst>
          </p:cNvPr>
          <p:cNvSpPr/>
          <p:nvPr/>
        </p:nvSpPr>
        <p:spPr>
          <a:xfrm>
            <a:off x="6581611" y="4581791"/>
            <a:ext cx="1751390" cy="1751390"/>
          </a:xfrm>
          <a:prstGeom prst="ellipse">
            <a:avLst/>
          </a:prstGeom>
          <a:solidFill>
            <a:srgbClr val="0D51E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15" name="Imagen 2">
            <a:extLst>
              <a:ext uri="{FF2B5EF4-FFF2-40B4-BE49-F238E27FC236}">
                <a16:creationId xmlns:a16="http://schemas.microsoft.com/office/drawing/2014/main" id="{3B6240A0-48AB-8546-AA5F-552F17986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970" y="4890537"/>
            <a:ext cx="1234330" cy="1002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944833"/>
            <a:ext cx="4715725" cy="24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31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8" y="1295400"/>
            <a:ext cx="7314272" cy="4675629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Updated, 3D Graphics: Enhanced user experience and like other JCI products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24421" y="1503501"/>
            <a:ext cx="6593986" cy="4467528"/>
          </a:xfrm>
        </p:spPr>
        <p:txBody>
          <a:bodyPr/>
          <a:lstStyle/>
          <a:p>
            <a:pPr lvl="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Screens can be organized in folders/subfolders that are visible within the Graphics Editor and Runtime application.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Ability to switch layers of information on/off in runtime allows the display of more data when desired, but to turn off that additional data when not needed.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Updated, more appealing button icons and new legend with button style icons (to be used on 3D screens)</a:t>
            </a:r>
          </a:p>
          <a:p>
            <a:pPr lvl="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Helps operators process information and respond to events.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Personalized display reduces screen clutter so operators can zero in on critical information.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  <a:p>
            <a:pPr marL="503238" lvl="1" indent="-179388"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9025" y="1295400"/>
            <a:ext cx="4157138" cy="185825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49" y="3210801"/>
            <a:ext cx="3250721" cy="26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384877"/>
            <a:ext cx="5486400" cy="4378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dirty="0"/>
            </a:br>
            <a:r>
              <a:rPr lang="en-US" sz="2400" dirty="0"/>
              <a:t>Enhanced Remote Client functionality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" y="1384877"/>
            <a:ext cx="6704672" cy="4343400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24421" y="1587502"/>
            <a:ext cx="5769428" cy="3759842"/>
          </a:xfrm>
        </p:spPr>
        <p:txBody>
          <a:bodyPr/>
          <a:lstStyle/>
          <a:p>
            <a:pPr lvl="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TSW server to invoke remote client connections to other TSW’s on the same network.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For customers with large networks with multiple TSW’s, ability to view the banner screens for multiple locations at once from a central location.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 For ES Net networks - Topology and Attendance screens are updated to include Supervised clients.</a:t>
            </a:r>
          </a:p>
          <a:p>
            <a:pPr lvl="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Support for Event Printing at Remote Client.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8830" y="4779227"/>
            <a:ext cx="1751390" cy="1751390"/>
            <a:chOff x="6581611" y="4581791"/>
            <a:chExt cx="1751390" cy="1751390"/>
          </a:xfrm>
        </p:grpSpPr>
        <p:sp>
          <p:nvSpPr>
            <p:cNvPr id="14" name="Elipse 7">
              <a:extLst>
                <a:ext uri="{FF2B5EF4-FFF2-40B4-BE49-F238E27FC236}">
                  <a16:creationId xmlns:a16="http://schemas.microsoft.com/office/drawing/2014/main" id="{C2224C41-8BB1-2E4F-82A4-95D3AE8CA4C4}"/>
                </a:ext>
              </a:extLst>
            </p:cNvPr>
            <p:cNvSpPr/>
            <p:nvPr/>
          </p:nvSpPr>
          <p:spPr>
            <a:xfrm>
              <a:off x="6581611" y="4581791"/>
              <a:ext cx="1751390" cy="175139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5" name="Imagen 3">
              <a:extLst>
                <a:ext uri="{FF2B5EF4-FFF2-40B4-BE49-F238E27FC236}">
                  <a16:creationId xmlns:a16="http://schemas.microsoft.com/office/drawing/2014/main" id="{F60E0D91-96E9-8C4D-9AD6-940F4CCA6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5558" y="4851611"/>
              <a:ext cx="1195733" cy="1195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7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28" y="1384877"/>
            <a:ext cx="7287768" cy="4343400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Expanded DACR Compatibility:</a:t>
            </a:r>
            <a:br>
              <a:rPr lang="en-US" sz="2400" dirty="0"/>
            </a:br>
            <a:r>
              <a:rPr lang="en-US" sz="2400" dirty="0"/>
              <a:t>More Options for Connecting Control Units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24420" y="1587502"/>
            <a:ext cx="6538379" cy="375984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700" dirty="0">
                <a:solidFill>
                  <a:schemeClr val="bg1"/>
                </a:solidFill>
              </a:rPr>
              <a:t>Digital Alarm Communicator Receivers (DACR) allow control units that are not networkable, or too remote for a network connection, to be monitored by the TrueSite Workstation (TSW).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700" dirty="0">
                <a:solidFill>
                  <a:schemeClr val="bg1"/>
                </a:solidFill>
              </a:rPr>
              <a:t>Any brand control unit can be connected to the TSW using a DACR.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endParaRPr lang="en-US" sz="1700" dirty="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700" dirty="0">
                <a:solidFill>
                  <a:schemeClr val="bg1"/>
                </a:solidFill>
              </a:rPr>
              <a:t>With TSW version 6.03 we’ve added support for </a:t>
            </a:r>
            <a:r>
              <a:rPr lang="en-US" sz="1700" b="1" u="sng" dirty="0">
                <a:solidFill>
                  <a:schemeClr val="bg1"/>
                </a:solidFill>
              </a:rPr>
              <a:t>SIA Level 2 Protocol</a:t>
            </a:r>
            <a:r>
              <a:rPr lang="en-US" sz="1700" u="sng" dirty="0">
                <a:solidFill>
                  <a:schemeClr val="bg1"/>
                </a:solidFill>
              </a:rPr>
              <a:t> </a:t>
            </a:r>
            <a:r>
              <a:rPr lang="en-US" sz="1700" dirty="0">
                <a:solidFill>
                  <a:schemeClr val="bg1"/>
                </a:solidFill>
              </a:rPr>
              <a:t>(Sur-Gard Receivers only) </a:t>
            </a:r>
          </a:p>
          <a:p>
            <a:pPr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endParaRPr lang="en-US" sz="1850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 sz="1850" dirty="0">
                <a:solidFill>
                  <a:schemeClr val="bg1"/>
                </a:solidFill>
              </a:rPr>
              <a:t>Other compatible models include:</a:t>
            </a: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Bosch Model D6600*, D6100i, and D6100Ipv6</a:t>
            </a: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Sur-Gard Model System I, II, III, and IV</a:t>
            </a: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AES Intellinet 7705i Wireless-to-Internet receiver</a:t>
            </a: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Sur-Gard Model MLR2-DG</a:t>
            </a:r>
          </a:p>
          <a:p>
            <a:pPr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7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0067" y="1472556"/>
            <a:ext cx="4007519" cy="179137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731985"/>
            <a:ext cx="4029703" cy="139113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12189" y="3359456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Sur-Gard System V Receiver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57960" y="4921544"/>
            <a:ext cx="26013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AES Intellinet 7705ii Receiver </a:t>
            </a:r>
          </a:p>
        </p:txBody>
      </p:sp>
    </p:spTree>
    <p:extLst>
      <p:ext uri="{BB962C8B-B14F-4D97-AF65-F5344CB8AC3E}">
        <p14:creationId xmlns:p14="http://schemas.microsoft.com/office/powerpoint/2010/main" val="11951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dirty="0"/>
            </a:br>
            <a:r>
              <a:rPr lang="en-US" sz="2400" dirty="0"/>
              <a:t>Additional Enhancements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" y="1384876"/>
            <a:ext cx="9586379" cy="5092123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24421" y="1828800"/>
            <a:ext cx="8748180" cy="351854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Trigger License support for secure sites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5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For customers that do not allow any files to leave the site,  such as secure military bases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A new license type  for “TSW Trigger License” has been added) for any current License types (including TR licenses)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Support for NTP Time server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TSW can now be used with an NTP time server on the same PC - Softros Network Time System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UL2610 Compliance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UL 2610 - Standard for Commercial Premises Security Alarm Units and Systems) and replaces previous standards: UL 1610 and UL 1074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Support for Traditional Chinese language</a:t>
            </a:r>
          </a:p>
        </p:txBody>
      </p:sp>
    </p:spTree>
    <p:extLst>
      <p:ext uri="{BB962C8B-B14F-4D97-AF65-F5344CB8AC3E}">
        <p14:creationId xmlns:p14="http://schemas.microsoft.com/office/powerpoint/2010/main" val="29099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266573" y="2040519"/>
            <a:ext cx="3474720" cy="37506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927558" y="2040519"/>
            <a:ext cx="3474720" cy="3750681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5589" y="2040519"/>
            <a:ext cx="3474720" cy="3750681"/>
          </a:xfrm>
          <a:prstGeom prst="rect">
            <a:avLst/>
          </a:prstGeom>
          <a:solidFill>
            <a:srgbClr val="0D51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B3D120-7011-AE45-9A8D-7A358FBA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220"/>
            <a:ext cx="8999764" cy="510908"/>
          </a:xfrm>
        </p:spPr>
        <p:txBody>
          <a:bodyPr>
            <a:normAutofit/>
          </a:bodyPr>
          <a:lstStyle/>
          <a:p>
            <a:r>
              <a:rPr lang="en-US" sz="2400" dirty="0"/>
              <a:t>TrueSite Workstation Version 6.03 allows me to: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45756C-2568-374A-BFB6-FC1EA72D6915}"/>
              </a:ext>
            </a:extLst>
          </p:cNvPr>
          <p:cNvSpPr txBox="1"/>
          <p:nvPr/>
        </p:nvSpPr>
        <p:spPr>
          <a:xfrm>
            <a:off x="605589" y="3048000"/>
            <a:ext cx="34407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Salespeople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Offer a great looking, easy to use console.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Deliver management of an entire fire alarm system from a single screen.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Sell only what’s needed using software feature codes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Provide peace of mind through software maintenance agreements and regular software upgrades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Drive project price and margin through lower programming costs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0344229-A08F-0641-8D9C-16B2494F6E9F}"/>
              </a:ext>
            </a:extLst>
          </p:cNvPr>
          <p:cNvSpPr/>
          <p:nvPr/>
        </p:nvSpPr>
        <p:spPr>
          <a:xfrm>
            <a:off x="1441648" y="1114834"/>
            <a:ext cx="1751390" cy="17513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C076720-A166-A840-81EF-BCFAEB04933D}"/>
              </a:ext>
            </a:extLst>
          </p:cNvPr>
          <p:cNvSpPr/>
          <p:nvPr/>
        </p:nvSpPr>
        <p:spPr>
          <a:xfrm>
            <a:off x="5039836" y="1114834"/>
            <a:ext cx="1751390" cy="17513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6555754E-4BF4-8245-BF8F-AEE989F2CC0C}"/>
              </a:ext>
            </a:extLst>
          </p:cNvPr>
          <p:cNvSpPr/>
          <p:nvPr/>
        </p:nvSpPr>
        <p:spPr>
          <a:xfrm>
            <a:off x="8859635" y="1114834"/>
            <a:ext cx="1751390" cy="17513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8" name="Imagen 10">
            <a:extLst>
              <a:ext uri="{FF2B5EF4-FFF2-40B4-BE49-F238E27FC236}">
                <a16:creationId xmlns:a16="http://schemas.microsoft.com/office/drawing/2014/main" id="{20629199-31E3-804A-B548-26A4B5E4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21" y="1455870"/>
            <a:ext cx="1069319" cy="1069319"/>
          </a:xfrm>
          <a:prstGeom prst="rect">
            <a:avLst/>
          </a:prstGeom>
        </p:spPr>
      </p:pic>
      <p:sp>
        <p:nvSpPr>
          <p:cNvPr id="31" name="CuadroTexto 17">
            <a:extLst>
              <a:ext uri="{FF2B5EF4-FFF2-40B4-BE49-F238E27FC236}">
                <a16:creationId xmlns:a16="http://schemas.microsoft.com/office/drawing/2014/main" id="{3C45756C-2568-374A-BFB6-FC1EA72D6915}"/>
              </a:ext>
            </a:extLst>
          </p:cNvPr>
          <p:cNvSpPr txBox="1"/>
          <p:nvPr/>
        </p:nvSpPr>
        <p:spPr>
          <a:xfrm>
            <a:off x="4266574" y="3043799"/>
            <a:ext cx="344078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Technicians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More quickly and easily configure and program TSW systems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Faster troubleshooting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Provide peace of mind and through software maintenance agreements and software upgrades </a:t>
            </a:r>
          </a:p>
        </p:txBody>
      </p:sp>
      <p:pic>
        <p:nvPicPr>
          <p:cNvPr id="33" name="Imagen 2">
            <a:extLst>
              <a:ext uri="{FF2B5EF4-FFF2-40B4-BE49-F238E27FC236}">
                <a16:creationId xmlns:a16="http://schemas.microsoft.com/office/drawing/2014/main" id="{CF22945B-2DF2-2D4D-B194-D06CE18929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577" y="1516087"/>
            <a:ext cx="1216250" cy="948885"/>
          </a:xfrm>
          <a:prstGeom prst="rect">
            <a:avLst/>
          </a:prstGeom>
        </p:spPr>
      </p:pic>
      <p:pic>
        <p:nvPicPr>
          <p:cNvPr id="34" name="Imagen 4">
            <a:extLst>
              <a:ext uri="{FF2B5EF4-FFF2-40B4-BE49-F238E27FC236}">
                <a16:creationId xmlns:a16="http://schemas.microsoft.com/office/drawing/2014/main" id="{B9097D61-D7CB-0C41-B8A8-B4D2332C3A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357" y="1435355"/>
            <a:ext cx="1110348" cy="1110348"/>
          </a:xfrm>
          <a:prstGeom prst="rect">
            <a:avLst/>
          </a:prstGeom>
        </p:spPr>
      </p:pic>
      <p:sp>
        <p:nvSpPr>
          <p:cNvPr id="35" name="CuadroTexto 17">
            <a:extLst>
              <a:ext uri="{FF2B5EF4-FFF2-40B4-BE49-F238E27FC236}">
                <a16:creationId xmlns:a16="http://schemas.microsoft.com/office/drawing/2014/main" id="{3C45756C-2568-374A-BFB6-FC1EA72D6915}"/>
              </a:ext>
            </a:extLst>
          </p:cNvPr>
          <p:cNvSpPr txBox="1"/>
          <p:nvPr/>
        </p:nvSpPr>
        <p:spPr>
          <a:xfrm>
            <a:off x="7944526" y="3048000"/>
            <a:ext cx="34407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Customers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Have a great looking, easy to use console that puts all my fire alarm system info on a single screen.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Enable fast, accurate operator response through a better UI and programmable action notes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Buy only the features I need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</a:rPr>
              <a:t>Know I am always protected and have the latest technology. </a:t>
            </a:r>
          </a:p>
        </p:txBody>
      </p:sp>
    </p:spTree>
    <p:extLst>
      <p:ext uri="{BB962C8B-B14F-4D97-AF65-F5344CB8AC3E}">
        <p14:creationId xmlns:p14="http://schemas.microsoft.com/office/powerpoint/2010/main" val="11962071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488668"/>
            <a:ext cx="304800" cy="369332"/>
          </a:xfrm>
          <a:prstGeom prst="rect">
            <a:avLst/>
          </a:prstGeom>
          <a:solidFill>
            <a:srgbClr val="08338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49825365-840A-2244-82EE-6ABCC3689B60}"/>
              </a:ext>
            </a:extLst>
          </p:cNvPr>
          <p:cNvSpPr/>
          <p:nvPr/>
        </p:nvSpPr>
        <p:spPr>
          <a:xfrm>
            <a:off x="-1" y="4553136"/>
            <a:ext cx="6420255" cy="4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75272C-44D5-A24F-83C5-9B7DB3C12280}"/>
              </a:ext>
            </a:extLst>
          </p:cNvPr>
          <p:cNvSpPr txBox="1">
            <a:spLocks/>
          </p:cNvSpPr>
          <p:nvPr/>
        </p:nvSpPr>
        <p:spPr>
          <a:xfrm>
            <a:off x="915786" y="4781605"/>
            <a:ext cx="5672583" cy="647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C80A260E-DF87-A74C-BF43-D77BF777A0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13" y="2410762"/>
            <a:ext cx="2873492" cy="19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29&quot;&gt;&lt;object type=&quot;3&quot; unique_id=&quot;10031&quot;&gt;&lt;property id=&quot;20148&quot; value=&quot;5&quot;/&gt;&lt;property id=&quot;20300&quot; value=&quot;Slide 3 - &amp;quot;Using the Webcast Controls &amp;quot;&quot;/&gt;&lt;property id=&quot;20307&quot; value=&quot;379&quot;/&gt;&lt;/object&gt;&lt;object type=&quot;3&quot; unique_id=&quot;10032&quot;&gt;&lt;property id=&quot;20148&quot; value=&quot;5&quot;/&gt;&lt;property id=&quot;20300&quot; value=&quot;Slide 4 - &amp;quot;Agenda&amp;quot;&quot;/&gt;&lt;property id=&quot;20307&quot; value=&quot;257&quot;/&gt;&lt;/object&gt;&lt;object type=&quot;3&quot; unique_id=&quot;10033&quot;&gt;&lt;property id=&quot;20148&quot; value=&quot;5&quot;/&gt;&lt;property id=&quot;20300&quot; value=&quot;Slide 5 - &amp;quot;Introduction:  Presenters &amp;quot;&quot;/&gt;&lt;property id=&quot;20307&quot; value=&quot;309&quot;/&gt;&lt;/object&gt;&lt;object type=&quot;3&quot; unique_id=&quot;10034&quot;&gt;&lt;property id=&quot;20148&quot; value=&quot;5&quot;/&gt;&lt;property id=&quot;20300&quot; value=&quot;Slide 6 - &amp;quot;ES Net Objectives, Release Plan, &amp;amp; Key Benefits&amp;quot;&quot;/&gt;&lt;property id=&quot;20307&quot; value=&quot;282&quot;/&gt;&lt;/object&gt;&lt;object type=&quot;3&quot; unique_id=&quot;10035&quot;&gt;&lt;property id=&quot;20148&quot; value=&quot;5&quot;/&gt;&lt;property id=&quot;20300&quot; value=&quot;Slide 7 - &amp;quot;Challenges with Current 4120 Network&amp;quot;&quot;/&gt;&lt;property id=&quot;20307&quot; value=&quot;430&quot;/&gt;&lt;/object&gt;&lt;object type=&quot;3&quot; unique_id=&quot;10036&quot;&gt;&lt;property id=&quot;20148&quot; value=&quot;5&quot;/&gt;&lt;property id=&quot;20300&quot; value=&quot;Slide 8 - &amp;quot;ES Net Objectives&amp;quot;&quot;/&gt;&lt;property id=&quot;20307&quot; value=&quot;431&quot;/&gt;&lt;/object&gt;&lt;object type=&quot;3&quot; unique_id=&quot;10037&quot;&gt;&lt;property id=&quot;20148&quot; value=&quot;5&quot;/&gt;&lt;property id=&quot;20300&quot; value=&quot;Slide 9 - &amp;quot;ES Net Phased Release Plan&amp;quot;&quot;/&gt;&lt;property id=&quot;20307&quot; value=&quot;432&quot;/&gt;&lt;/object&gt;&lt;object type=&quot;3&quot; unique_id=&quot;10038&quot;&gt;&lt;property id=&quot;20148&quot; value=&quot;5&quot;/&gt;&lt;property id=&quot;20300&quot; value=&quot;Slide 10 - &amp;quot;Key Features and Benefits&amp;quot;&quot;/&gt;&lt;property id=&quot;20307&quot; value=&quot;448&quot;/&gt;&lt;/object&gt;&lt;object type=&quot;3&quot; unique_id=&quot;10039&quot;&gt;&lt;property id=&quot;20148&quot; value=&quot;5&quot;/&gt;&lt;property id=&quot;20300&quot; value=&quot;Slide 11 - &amp;quot;Key Features and Benefits, continued&amp;quot;&quot;/&gt;&lt;property id=&quot;20307&quot; value=&quot;449&quot;/&gt;&lt;/object&gt;&lt;object type=&quot;3&quot; unique_id=&quot;10040&quot;&gt;&lt;property id=&quot;20148&quot; value=&quot;5&quot;/&gt;&lt;property id=&quot;20300&quot; value=&quot;Slide 12 - &amp;quot;Key Features and Benefits, continued&amp;quot;&quot;/&gt;&lt;property id=&quot;20307&quot; value=&quot;450&quot;/&gt;&lt;/object&gt;&lt;object type=&quot;3&quot; unique_id=&quot;10041&quot;&gt;&lt;property id=&quot;20148&quot; value=&quot;5&quot;/&gt;&lt;property id=&quot;20300&quot; value=&quot;Slide 14 - &amp;quot;ES Net Product Overview&amp;quot;&quot;/&gt;&lt;property id=&quot;20307&quot; value=&quot;283&quot;/&gt;&lt;/object&gt;&lt;object type=&quot;3&quot; unique_id=&quot;10045&quot;&gt;&lt;property id=&quot;20148&quot; value=&quot;5&quot;/&gt;&lt;property id=&quot;20300&quot; value=&quot;Slide 19 - &amp;quot;Software Components Updated by ES Net&amp;quot;&quot;/&gt;&lt;property id=&quot;20307&quot; value=&quot;396&quot;/&gt;&lt;/object&gt;&lt;object type=&quot;3&quot; unique_id=&quot;10046&quot;&gt;&lt;property id=&quot;20148&quot; value=&quot;5&quot;/&gt;&lt;property id=&quot;20300&quot; value=&quot;Slide 20 - &amp;quot;ES Net Hardware:  Network Interface Cards&amp;quot;&quot;/&gt;&lt;property id=&quot;20307&quot; value=&quot;377&quot;/&gt;&lt;/object&gt;&lt;object type=&quot;3&quot; unique_id=&quot;10065&quot;&gt;&lt;property id=&quot;20148&quot; value=&quot;5&quot;/&gt;&lt;property id=&quot;20300&quot; value=&quot;Slide 40 - &amp;quot;Software: New Features&amp;quot;&quot;/&gt;&lt;property id=&quot;20307&quot; value=&quot;451&quot;/&gt;&lt;/object&gt;&lt;object type=&quot;3&quot; unique_id=&quot;10066&quot;&gt;&lt;property id=&quot;20148&quot; value=&quot;5&quot;/&gt;&lt;property id=&quot;20300&quot; value=&quot;Slide 41 - &amp;quot;Ease of use and configuration&amp;quot;&quot;/&gt;&lt;property id=&quot;20307&quot; value=&quot;397&quot;/&gt;&lt;/object&gt;&lt;object type=&quot;3&quot; unique_id=&quot;10067&quot;&gt;&lt;property id=&quot;20148&quot; value=&quot;5&quot;/&gt;&lt;property id=&quot;20300&quot; value=&quot;Slide 44 - &amp;quot;New ES Net Node Operations in Network Programmer&amp;quot;&quot;/&gt;&lt;property id=&quot;20307&quot; value=&quot;398&quot;/&gt;&lt;/object&gt;&lt;object type=&quot;3&quot; unique_id=&quot;10068&quot;&gt;&lt;property id=&quot;20148&quot; value=&quot;5&quot;/&gt;&lt;property id=&quot;20300&quot; value=&quot;Slide 46 - &amp;quot;New card configuration dialog for ES Programmer&amp;quot;&quot;/&gt;&lt;property id=&quot;20307&quot; value=&quot;399&quot;/&gt;&lt;/object&gt;&lt;object type=&quot;3&quot; unique_id=&quot;10069&quot;&gt;&lt;property id=&quot;20148&quot; value=&quot;5&quot;/&gt;&lt;property id=&quot;20300&quot; value=&quot;Slide 48 - &amp;quot;New Features: TSW Configurator&amp;quot;&quot;/&gt;&lt;property id=&quot;20307&quot; value=&quot;400&quot;/&gt;&lt;/object&gt;&lt;object type=&quot;3&quot; unique_id=&quot;10070&quot;&gt;&lt;property id=&quot;20148&quot; value=&quot;5&quot;/&gt;&lt;property id=&quot;20300&quot; value=&quot;Slide 51 - &amp;quot;New Features: TSW File Transfer Utility&amp;quot;&quot;/&gt;&lt;property id=&quot;20307&quot; value=&quot;401&quot;/&gt;&lt;/object&gt;&lt;object type=&quot;3&quot; unique_id=&quot;10071&quot;&gt;&lt;property id=&quot;20148&quot; value=&quot;5&quot;/&gt;&lt;property id=&quot;20300&quot; value=&quot;Slide 52 - &amp;quot;New Feature: Diagnostics tool&amp;quot;&quot;/&gt;&lt;property id=&quot;20307&quot; value=&quot;402&quot;/&gt;&lt;/object&gt;&lt;object type=&quot;3&quot; unique_id=&quot;10072&quot;&gt;&lt;property id=&quot;20148&quot; value=&quot;5&quot;/&gt;&lt;property id=&quot;20300&quot; value=&quot;Slide 55 - &amp;quot;ES Net Diagnostic Tool: Topology/Monitoring View&amp;quot;&quot;/&gt;&lt;property id=&quot;20307&quot; value=&quot;403&quot;/&gt;&lt;/object&gt;&lt;object type=&quot;3&quot; unique_id=&quot;10073&quot;&gt;&lt;property id=&quot;20148&quot; value=&quot;5&quot;/&gt;&lt;property id=&quot;20300&quot; value=&quot;Slide 56 - &amp;quot;ES Net Diagnostic Tool: Historical View&amp;quot;&quot;/&gt;&lt;property id=&quot;20307&quot; value=&quot;404&quot;/&gt;&lt;/object&gt;&lt;object type=&quot;3&quot; unique_id=&quot;10074&quot;&gt;&lt;property id=&quot;20148&quot; value=&quot;5&quot;/&gt;&lt;property id=&quot;20300&quot; value=&quot;Slide 57 - &amp;quot;ES Net Diagnostic Tool: Network Status View&amp;quot;&quot;/&gt;&lt;property id=&quot;20307&quot; value=&quot;405&quot;/&gt;&lt;/object&gt;&lt;object type=&quot;3&quot; unique_id=&quot;10075&quot;&gt;&lt;property id=&quot;20148&quot; value=&quot;5&quot;/&gt;&lt;property id=&quot;20300&quot; value=&quot;Slide 58 - &amp;quot;Configuration Guidelines&amp;quot;&quot;/&gt;&lt;property id=&quot;20307&quot; value=&quot;406&quot;/&gt;&lt;/object&gt;&lt;object type=&quot;3&quot; unique_id=&quot;10076&quot;&gt;&lt;property id=&quot;20148&quot; value=&quot;5&quot;/&gt;&lt;property id=&quot;20300&quot; value=&quot;Slide 59 - &amp;quot;Software Compatibility Requirements&amp;quot;&quot;/&gt;&lt;property id=&quot;20307&quot; value=&quot;407&quot;/&gt;&lt;/object&gt;&lt;object type=&quot;3&quot; unique_id=&quot;10567&quot;&gt;&lt;property id=&quot;20148&quot; value=&quot;5&quot;/&gt;&lt;property id=&quot;20300&quot; value=&quot;Slide 15 - &amp;quot;Two ES Net “Networks” -&amp;gt; Panel Net&amp;quot;&quot;/&gt;&lt;property id=&quot;20307&quot; value=&quot;454&quot;/&gt;&lt;/object&gt;&lt;object type=&quot;3&quot; unique_id=&quot;11951&quot;&gt;&lt;property id=&quot;20148&quot; value=&quot;5&quot;/&gt;&lt;property id=&quot;20300&quot; value=&quot;Slide 43 - &amp;quot;Update to existing Network Programmer Features&amp;quot;&quot;/&gt;&lt;property id=&quot;20307&quot; value=&quot;462&quot;/&gt;&lt;/object&gt;&lt;object type=&quot;3&quot; unique_id=&quot;11952&quot;&gt;&lt;property id=&quot;20148&quot; value=&quot;5&quot;/&gt;&lt;property id=&quot;20300&quot; value=&quot;Slide 45 - &amp;quot;New ES Net Node Operations in Network Programmer, continued&amp;quot;&quot;/&gt;&lt;property id=&quot;20307&quot; value=&quot;461&quot;/&gt;&lt;/object&gt;&lt;object type=&quot;3&quot; unique_id=&quot;12401&quot;&gt;&lt;property id=&quot;20148&quot; value=&quot;5&quot;/&gt;&lt;property id=&quot;20300&quot; value=&quot;Slide 47 - &amp;quot;New card configuration dialog for ES Programmer, continued&amp;quot;&quot;/&gt;&lt;property id=&quot;20307&quot; value=&quot;463&quot;/&gt;&lt;/object&gt;&lt;object type=&quot;3&quot; unique_id=&quot;12637&quot;&gt;&lt;property id=&quot;20148&quot; value=&quot;5&quot;/&gt;&lt;property id=&quot;20300&quot; value=&quot;Slide 53 - &amp;quot;New Feature: Diagnostics tool, continued&amp;quot;&quot;/&gt;&lt;property id=&quot;20307&quot; value=&quot;464&quot;/&gt;&lt;/object&gt;&lt;object type=&quot;3&quot; unique_id=&quot;12954&quot;&gt;&lt;property id=&quot;20148&quot; value=&quot;5&quot;/&gt;&lt;property id=&quot;20300&quot; value=&quot;Slide 54 - &amp;quot;New Feature: Diagnostics tool, continued&amp;quot;&quot;/&gt;&lt;property id=&quot;20307&quot; value=&quot;465&quot;/&gt;&lt;/object&gt;&lt;object type=&quot;3&quot; unique_id=&quot;12956&quot;&gt;&lt;property id=&quot;20148&quot; value=&quot;5&quot;/&gt;&lt;property id=&quot;20300&quot; value=&quot;Slide 1&quot;/&gt;&lt;property id=&quot;20307&quot; value=&quot;515&quot;/&gt;&lt;/object&gt;&lt;object type=&quot;3&quot; unique_id=&quot;12957&quot;&gt;&lt;property id=&quot;20148&quot; value=&quot;5&quot;/&gt;&lt;property id=&quot;20300&quot; value=&quot;Slide 2 - &amp;quot;ES Net Fire Alarm Network Launch Preparation Training&amp;quot;&quot;/&gt;&lt;property id=&quot;20307&quot; value=&quot;516&quot;/&gt;&lt;/object&gt;&lt;object type=&quot;3&quot; unique_id=&quot;12958&quot;&gt;&lt;property id=&quot;20148&quot; value=&quot;5&quot;/&gt;&lt;property id=&quot;20300&quot; value=&quot;Slide 13 - &amp;quot;ES Net vs 4120 Feature Selection&amp;quot;&quot;/&gt;&lt;property id=&quot;20307&quot; value=&quot;514&quot;/&gt;&lt;/object&gt;&lt;object type=&quot;3&quot; unique_id=&quot;12959&quot;&gt;&lt;property id=&quot;20148&quot; value=&quot;5&quot;/&gt;&lt;property id=&quot;20300&quot; value=&quot;Slide 21 - &amp;quot;Hardware Overview&amp;quot;&quot;/&gt;&lt;property id=&quot;20307&quot; value=&quot;558&quot;/&gt;&lt;/object&gt;&lt;object type=&quot;3&quot; unique_id=&quot;12960&quot;&gt;&lt;property id=&quot;20148&quot; value=&quot;5&quot;/&gt;&lt;property id=&quot;20300&quot; value=&quot;Slide 22 - &amp;quot;Types of Ports&amp;quot;&quot;/&gt;&lt;property id=&quot;20307&quot; value=&quot;559&quot;/&gt;&lt;/object&gt;&lt;object type=&quot;3&quot; unique_id=&quot;12961&quot;&gt;&lt;property id=&quot;20148&quot; value=&quot;5&quot;/&gt;&lt;property id=&quot;20300&quot; value=&quot;Slide 23 - &amp;quot;Types of Ports&amp;quot;&quot;/&gt;&lt;property id=&quot;20307&quot; value=&quot;560&quot;/&gt;&lt;/object&gt;&lt;object type=&quot;3&quot; unique_id=&quot;12962&quot;&gt;&lt;property id=&quot;20148&quot; value=&quot;5&quot;/&gt;&lt;property id=&quot;20300&quot; value=&quot;Slide 24 - &amp;quot;Types of Ports&amp;quot;&quot;/&gt;&lt;property id=&quot;20307&quot; value=&quot;561&quot;/&gt;&lt;/object&gt;&lt;object type=&quot;3&quot; unique_id=&quot;12963&quot;&gt;&lt;property id=&quot;20148&quot; value=&quot;5&quot;/&gt;&lt;property id=&quot;20300&quot; value=&quot;Slide 25 - &amp;quot;Types of Ports&amp;quot;&quot;/&gt;&lt;property id=&quot;20307&quot; value=&quot;562&quot;/&gt;&lt;/object&gt;&lt;object type=&quot;3&quot; unique_id=&quot;12964&quot;&gt;&lt;property id=&quot;20148&quot; value=&quot;5&quot;/&gt;&lt;property id=&quot;20300&quot; value=&quot;Slide 26 - &amp;quot;Types of Ports&amp;quot;&quot;/&gt;&lt;property id=&quot;20307&quot; value=&quot;563&quot;/&gt;&lt;/object&gt;&lt;object type=&quot;3&quot; unique_id=&quot;12965&quot;&gt;&lt;property id=&quot;20148&quot; value=&quot;5&quot;/&gt;&lt;property id=&quot;20300&quot; value=&quot;Slide 27 - &amp;quot;ES Net Slot NIC (4100-6104): Installation&amp;quot;&quot;/&gt;&lt;property id=&quot;20307&quot; value=&quot;564&quot;/&gt;&lt;/object&gt;&lt;object type=&quot;3&quot; unique_id=&quot;12966&quot;&gt;&lt;property id=&quot;20148&quot; value=&quot;5&quot;/&gt;&lt;property id=&quot;20300&quot; value=&quot;Slide 28 - &amp;quot;ES Net Slot NIC (4100-6104): Installation, continued&amp;quot;&quot;/&gt;&lt;property id=&quot;20307&quot; value=&quot;565&quot;/&gt;&lt;/object&gt;&lt;object type=&quot;3&quot; unique_id=&quot;12967&quot;&gt;&lt;property id=&quot;20148&quot; value=&quot;5&quot;/&gt;&lt;property id=&quot;20300&quot; value=&quot;Slide 29 - &amp;quot;Types of Ports&amp;quot;&quot;/&gt;&lt;property id=&quot;20307&quot; value=&quot;566&quot;/&gt;&lt;/object&gt;&lt;object type=&quot;3&quot; unique_id=&quot;12968&quot;&gt;&lt;property id=&quot;20148&quot; value=&quot;5&quot;/&gt;&lt;property id=&quot;20300&quot; value=&quot;Slide 30 - &amp;quot;Types of Ports&amp;quot;&quot;/&gt;&lt;property id=&quot;20307&quot; value=&quot;567&quot;/&gt;&lt;/object&gt;&lt;object type=&quot;3&quot; unique_id=&quot;12969&quot;&gt;&lt;property id=&quot;20148&quot; value=&quot;5&quot;/&gt;&lt;property id=&quot;20300&quot; value=&quot;Slide 31 - &amp;quot;Types of Ports&amp;quot;&quot;/&gt;&lt;property id=&quot;20307&quot; value=&quot;568&quot;/&gt;&lt;/object&gt;&lt;object type=&quot;3&quot; unique_id=&quot;12970&quot;&gt;&lt;property id=&quot;20148&quot; value=&quot;5&quot;/&gt;&lt;property id=&quot;20300&quot; value=&quot;Slide 32 - &amp;quot;Types of Ports&amp;quot;&quot;/&gt;&lt;property id=&quot;20307&quot; value=&quot;569&quot;/&gt;&lt;/object&gt;&lt;object type=&quot;3&quot; unique_id=&quot;12971&quot;&gt;&lt;property id=&quot;20148&quot; value=&quot;5&quot;/&gt;&lt;property id=&quot;20300&quot; value=&quot;Slide 33 - &amp;quot;ES Net NIC: Wiring Specifications for Ethernet&amp;quot;&quot;/&gt;&lt;property id=&quot;20307&quot; value=&quot;570&quot;/&gt;&lt;/object&gt;&lt;object type=&quot;3&quot; unique_id=&quot;12972&quot;&gt;&lt;property id=&quot;20148&quot; value=&quot;5&quot;/&gt;&lt;property id=&quot;20300&quot; value=&quot;Slide 34 - &amp;quot;ES Net Hardware: Media Cards&amp;quot;&quot;/&gt;&lt;property id=&quot;20307&quot; value=&quot;571&quot;/&gt;&lt;/object&gt;&lt;object type=&quot;3&quot; unique_id=&quot;12973&quot;&gt;&lt;property id=&quot;20148&quot; value=&quot;5&quot;/&gt;&lt;property id=&quot;20300&quot; value=&quot;Slide 35 - &amp;quot;Types of Ports&amp;quot;&quot;/&gt;&lt;property id=&quot;20307&quot; value=&quot;572&quot;/&gt;&lt;/object&gt;&lt;object type=&quot;3&quot; unique_id=&quot;12974&quot;&gt;&lt;property id=&quot;20148&quot; value=&quot;5&quot;/&gt;&lt;property id=&quot;20300&quot; value=&quot;Slide 36 - &amp;quot;ES Net Dual Channel Fiber Media Card: Wiring Specifications&amp;quot;&quot;/&gt;&lt;property id=&quot;20307&quot; value=&quot;573&quot;/&gt;&lt;/object&gt;&lt;object type=&quot;3&quot; unique_id=&quot;12975&quot;&gt;&lt;property id=&quot;20148&quot; value=&quot;5&quot;/&gt;&lt;property id=&quot;20300&quot; value=&quot;Slide 37 - &amp;quot;Types of Ports&amp;quot;&quot;/&gt;&lt;property id=&quot;20307&quot; value=&quot;574&quot;/&gt;&lt;/object&gt;&lt;object type=&quot;3&quot; unique_id=&quot;12976&quot;&gt;&lt;property id=&quot;20148&quot; value=&quot;5&quot;/&gt;&lt;property id=&quot;20300&quot; value=&quot;Slide 38 - &amp;quot;ES Net Dual Channel DSL Media Card: Wiring Specifications&amp;quot;&quot;/&gt;&lt;property id=&quot;20307&quot; value=&quot;575&quot;/&gt;&lt;/object&gt;&lt;object type=&quot;3&quot; unique_id=&quot;12977&quot;&gt;&lt;property id=&quot;20148&quot; value=&quot;5&quot;/&gt;&lt;property id=&quot;20300&quot; value=&quot;Slide 39 - &amp;quot;ES Net Dual Channel DSL Media Card: Limitations&amp;quot;&quot;/&gt;&lt;property id=&quot;20307&quot; value=&quot;576&quot;/&gt;&lt;/object&gt;&lt;object type=&quot;3&quot; unique_id=&quot;12980&quot;&gt;&lt;property id=&quot;20148&quot; value=&quot;5&quot;/&gt;&lt;property id=&quot;20300&quot; value=&quot;Slide 60 - &amp;quot;ES Net Applications&amp;quot;&quot;/&gt;&lt;property id=&quot;20307&quot; value=&quot;517&quot;/&gt;&lt;/object&gt;&lt;object type=&quot;3&quot; unique_id=&quot;12981&quot;&gt;&lt;property id=&quot;20148&quot; value=&quot;5&quot;/&gt;&lt;property id=&quot;20300&quot; value=&quot;Slide 61 - &amp;quot;Application 1: New Installation&amp;quot;&quot;/&gt;&lt;property id=&quot;20307&quot; value=&quot;518&quot;/&gt;&lt;/object&gt;&lt;object type=&quot;3&quot; unique_id=&quot;12982&quot;&gt;&lt;property id=&quot;20148&quot; value=&quot;5&quot;/&gt;&lt;property id=&quot;20300&quot; value=&quot;Slide 62 - &amp;quot;Application 1:  New Installation, continued&amp;quot;&quot;/&gt;&lt;property id=&quot;20307&quot; value=&quot;519&quot;/&gt;&lt;/object&gt;&lt;object type=&quot;3&quot; unique_id=&quot;12983&quot;&gt;&lt;property id=&quot;20148&quot; value=&quot;5&quot;/&gt;&lt;property id=&quot;20300&quot; value=&quot;Slide 63 - &amp;quot;Application 1:  New Installation, continued&amp;quot;&quot;/&gt;&lt;property id=&quot;20307&quot; value=&quot;520&quot;/&gt;&lt;/object&gt;&lt;object type=&quot;3&quot; unique_id=&quot;12984&quot;&gt;&lt;property id=&quot;20148&quot; value=&quot;5&quot;/&gt;&lt;property id=&quot;20300&quot; value=&quot;Slide 64 - &amp;quot;Application 1:  New Installation, continued&amp;quot;&quot;/&gt;&lt;property id=&quot;20307&quot; value=&quot;521&quot;/&gt;&lt;/object&gt;&lt;object type=&quot;3&quot; unique_id=&quot;12985&quot;&gt;&lt;property id=&quot;20148&quot; value=&quot;5&quot;/&gt;&lt;property id=&quot;20300&quot; value=&quot;Slide 65 - &amp;quot;Application 1:  New Installation, continued&amp;quot;&quot;/&gt;&lt;property id=&quot;20307&quot; value=&quot;522&quot;/&gt;&lt;/object&gt;&lt;object type=&quot;3&quot; unique_id=&quot;12986&quot;&gt;&lt;property id=&quot;20148&quot; value=&quot;5&quot;/&gt;&lt;property id=&quot;20300&quot; value=&quot;Slide 66 - &amp;quot;Application 1:  New Installation, continued&amp;quot;&quot;/&gt;&lt;property id=&quot;20307&quot; value=&quot;523&quot;/&gt;&lt;/object&gt;&lt;object type=&quot;3&quot; unique_id=&quot;12987&quot;&gt;&lt;property id=&quot;20148&quot; value=&quot;5&quot;/&gt;&lt;property id=&quot;20300&quot; value=&quot;Slide 67 - &amp;quot;Application 1:  New Installation, continued&amp;quot;&quot;/&gt;&lt;property id=&quot;20307&quot; value=&quot;524&quot;/&gt;&lt;/object&gt;&lt;object type=&quot;3&quot; unique_id=&quot;12988&quot;&gt;&lt;property id=&quot;20148&quot; value=&quot;5&quot;/&gt;&lt;property id=&quot;20300&quot; value=&quot;Slide 68 - &amp;quot;Application 2: Retrofit / Upgrades&amp;quot;&quot;/&gt;&lt;property id=&quot;20307&quot; value=&quot;525&quot;/&gt;&lt;/object&gt;&lt;object type=&quot;3&quot; unique_id=&quot;12989&quot;&gt;&lt;property id=&quot;20148&quot; value=&quot;5&quot;/&gt;&lt;property id=&quot;20300&quot; value=&quot;Slide 69 - &amp;quot;Application 2:  Retrofit / Upgrades, continued&amp;quot;&quot;/&gt;&lt;property id=&quot;20307&quot; value=&quot;526&quot;/&gt;&lt;/object&gt;&lt;object type=&quot;3&quot; unique_id=&quot;12990&quot;&gt;&lt;property id=&quot;20148&quot; value=&quot;5&quot;/&gt;&lt;property id=&quot;20300&quot; value=&quot;Slide 70 - &amp;quot;Application 2:  Retrofit / Upgrades, continued&amp;quot;&quot;/&gt;&lt;property id=&quot;20307&quot; value=&quot;527&quot;/&gt;&lt;/object&gt;&lt;object type=&quot;3&quot; unique_id=&quot;12991&quot;&gt;&lt;property id=&quot;20148&quot; value=&quot;5&quot;/&gt;&lt;property id=&quot;20300&quot; value=&quot;Slide 71 - &amp;quot;Application 2:  Retrofit / Upgrades, continued&amp;quot;&quot;/&gt;&lt;property id=&quot;20307&quot; value=&quot;528&quot;/&gt;&lt;/object&gt;&lt;object type=&quot;3&quot; unique_id=&quot;12992&quot;&gt;&lt;property id=&quot;20148&quot; value=&quot;5&quot;/&gt;&lt;property id=&quot;20300&quot; value=&quot;Slide 72 - &amp;quot;Application 2:  Retrofit / Upgrades, continued&amp;quot;&quot;/&gt;&lt;property id=&quot;20307&quot; value=&quot;529&quot;/&gt;&lt;/object&gt;&lt;object type=&quot;3&quot; unique_id=&quot;12993&quot;&gt;&lt;property id=&quot;20148&quot; value=&quot;5&quot;/&gt;&lt;property id=&quot;20300&quot; value=&quot;Slide 73 - &amp;quot;Application 3:   NFPA 72, 2-Hour Fire-Rated Pathway Protection&amp;quot;&quot;/&gt;&lt;property id=&quot;20307&quot; value=&quot;530&quot;/&gt;&lt;/object&gt;&lt;object type=&quot;3&quot; unique_id=&quot;12994&quot;&gt;&lt;property id=&quot;20148&quot; value=&quot;5&quot;/&gt;&lt;property id=&quot;20300&quot; value=&quot;Slide 74 - &amp;quot;Application 3:  2-Hour Fire-Rated Pathway Protection&amp;quot;&quot;/&gt;&lt;property id=&quot;20307&quot; value=&quot;531&quot;/&gt;&lt;/object&gt;&lt;object type=&quot;3&quot; unique_id=&quot;12995&quot;&gt;&lt;property id=&quot;20148&quot; value=&quot;5&quot;/&gt;&lt;property id=&quot;20300&quot; value=&quot;Slide 75 - &amp;quot;Application 3:  2-Hour Fire-Rated Pathway Protection, continued&amp;quot;&quot;/&gt;&lt;property id=&quot;20307&quot; value=&quot;532&quot;/&gt;&lt;/object&gt;&lt;object type=&quot;3&quot; unique_id=&quot;12996&quot;&gt;&lt;property id=&quot;20148&quot; value=&quot;5&quot;/&gt;&lt;property id=&quot;20300&quot; value=&quot;Slide 76 - &amp;quot;Application 3:  2-Hour Fire-Rated Pathway Protection, continued&amp;quot;&quot;/&gt;&lt;property id=&quot;20307&quot; value=&quot;533&quot;/&gt;&lt;/object&gt;&lt;object type=&quot;3&quot; unique_id=&quot;12997&quot;&gt;&lt;property id=&quot;20148&quot; value=&quot;5&quot;/&gt;&lt;property id=&quot;20300&quot; value=&quot;Slide 77 - &amp;quot;Application 3:  2-Hour Fire-Rated Pathway Protection, continued&amp;quot;&quot;/&gt;&lt;property id=&quot;20307&quot; value=&quot;534&quot;/&gt;&lt;/object&gt;&lt;object type=&quot;3&quot; unique_id=&quot;12998&quot;&gt;&lt;property id=&quot;20148&quot; value=&quot;5&quot;/&gt;&lt;property id=&quot;20300&quot; value=&quot;Slide 78 - &amp;quot;Application 3:  2-Hour Fire Rated Pathway Applications, continued&amp;quot;&quot;/&gt;&lt;property id=&quot;20307&quot; value=&quot;535&quot;/&gt;&lt;/object&gt;&lt;object type=&quot;3&quot; unique_id=&quot;12999&quot;&gt;&lt;property id=&quot;20148&quot; value=&quot;5&quot;/&gt;&lt;property id=&quot;20300&quot; value=&quot;Slide 79 - &amp;quot;Application 3:  2-Hour Fire Rated Pathway Applications, continued&amp;quot;&quot;/&gt;&lt;property id=&quot;20307&quot; value=&quot;536&quot;/&gt;&lt;/object&gt;&lt;object type=&quot;3&quot; unique_id=&quot;13000&quot;&gt;&lt;property id=&quot;20148&quot; value=&quot;5&quot;/&gt;&lt;property id=&quot;20300&quot; value=&quot;Slide 80 - &amp;quot;ES Net Perspectives&amp;quot;&quot;/&gt;&lt;property id=&quot;20307&quot; value=&quot;537&quot;/&gt;&lt;/object&gt;&lt;object type=&quot;3&quot; unique_id=&quot;13001&quot;&gt;&lt;property id=&quot;20148&quot; value=&quot;5&quot;/&gt;&lt;property id=&quot;20300&quot; value=&quot;Slide 81 - &amp;quot;Perspectives:  This impacts me how?&amp;quot;&quot;/&gt;&lt;property id=&quot;20307&quot; value=&quot;538&quot;/&gt;&lt;/object&gt;&lt;object type=&quot;3&quot; unique_id=&quot;13002&quot;&gt;&lt;property id=&quot;20148&quot; value=&quot;5&quot;/&gt;&lt;property id=&quot;20300&quot; value=&quot;Slide 82 - &amp;quot;Perspectives:  This impacts me how?, continued&amp;quot;&quot;/&gt;&lt;property id=&quot;20307&quot; value=&quot;539&quot;/&gt;&lt;/object&gt;&lt;object type=&quot;3&quot; unique_id=&quot;13003&quot;&gt;&lt;property id=&quot;20148&quot; value=&quot;5&quot;/&gt;&lt;property id=&quot;20300&quot; value=&quot;Slide 83 - &amp;quot;Perspectives:  This impacts me how?, continued&amp;quot;&quot;/&gt;&lt;property id=&quot;20307&quot; value=&quot;540&quot;/&gt;&lt;/object&gt;&lt;object type=&quot;3&quot; unique_id=&quot;13004&quot;&gt;&lt;property id=&quot;20148&quot; value=&quot;5&quot;/&gt;&lt;property id=&quot;20300&quot; value=&quot;Slide 84 - &amp;quot;Perspectives:  This impacts me how?, continued&amp;quot;&quot;/&gt;&lt;property id=&quot;20307&quot; value=&quot;541&quot;/&gt;&lt;/object&gt;&lt;object type=&quot;3&quot; unique_id=&quot;13005&quot;&gt;&lt;property id=&quot;20148&quot; value=&quot;5&quot;/&gt;&lt;property id=&quot;20300&quot; value=&quot;Slide 85 - &amp;quot;Perspectives:  This impacts me how?, continued&amp;quot;&quot;/&gt;&lt;property id=&quot;20307&quot; value=&quot;542&quot;/&gt;&lt;/object&gt;&lt;object type=&quot;3&quot; unique_id=&quot;13006&quot;&gt;&lt;property id=&quot;20148&quot; value=&quot;5&quot;/&gt;&lt;property id=&quot;20300&quot; value=&quot;Slide 86 - &amp;quot;Perspectives:  This impacts me how?, continued&amp;quot;&quot;/&gt;&lt;property id=&quot;20307&quot; value=&quot;543&quot;/&gt;&lt;/object&gt;&lt;object type=&quot;3&quot; unique_id=&quot;13007&quot;&gt;&lt;property id=&quot;20148&quot; value=&quot;5&quot;/&gt;&lt;property id=&quot;20300&quot; value=&quot;Slide 87 - &amp;quot;Perspectives:  This impacts me how?, continued&amp;quot;&quot;/&gt;&lt;property id=&quot;20307&quot; value=&quot;544&quot;/&gt;&lt;/object&gt;&lt;object type=&quot;3&quot; unique_id=&quot;13008&quot;&gt;&lt;property id=&quot;20148&quot; value=&quot;5&quot;/&gt;&lt;property id=&quot;20300&quot; value=&quot;Slide 88 - &amp;quot;Perspectives:  This impacts me how?, continued&amp;quot;&quot;/&gt;&lt;property id=&quot;20307&quot; value=&quot;545&quot;/&gt;&lt;/object&gt;&lt;object type=&quot;3&quot; unique_id=&quot;13009&quot;&gt;&lt;property id=&quot;20148&quot; value=&quot;5&quot;/&gt;&lt;property id=&quot;20300&quot; value=&quot;Slide 89 - &amp;quot;ES Net Resources&amp;quot;&quot;/&gt;&lt;property id=&quot;20307&quot; value=&quot;546&quot;/&gt;&lt;/object&gt;&lt;object type=&quot;3&quot; unique_id=&quot;13010&quot;&gt;&lt;property id=&quot;20148&quot; value=&quot;5&quot;/&gt;&lt;property id=&quot;20300&quot; value=&quot;Slide 90 - &amp;quot;Resources: New PIDs for ES Net NICs and Media Cards&amp;quot;&quot;/&gt;&lt;property id=&quot;20307&quot; value=&quot;547&quot;/&gt;&lt;/object&gt;&lt;object type=&quot;3&quot; unique_id=&quot;13011&quot;&gt;&lt;property id=&quot;20148&quot; value=&quot;5&quot;/&gt;&lt;property id=&quot;20300&quot; value=&quot;Slide 91 - &amp;quot;Resources: New PIDs for ES Net NDU Panels&amp;quot;&quot;/&gt;&lt;property id=&quot;20307&quot; value=&quot;548&quot;/&gt;&lt;/object&gt;&lt;object type=&quot;3&quot; unique_id=&quot;13012&quot;&gt;&lt;property id=&quot;20148&quot; value=&quot;5&quot;/&gt;&lt;property id=&quot;20300&quot; value=&quot;Slide 92 - &amp;quot;Resources: New PIDs for Retrofit Applications&amp;quot;&quot;/&gt;&lt;property id=&quot;20307&quot; value=&quot;549&quot;/&gt;&lt;/object&gt;&lt;object type=&quot;3&quot; unique_id=&quot;13013&quot;&gt;&lt;property id=&quot;20148&quot; value=&quot;5&quot;/&gt;&lt;property id=&quot;20300&quot; value=&quot;Slide 93 - &amp;quot;Resources: New / Updated Data Sheets&amp;quot;&quot;/&gt;&lt;property id=&quot;20307&quot; value=&quot;550&quot;/&gt;&lt;/object&gt;&lt;object type=&quot;3&quot; unique_id=&quot;13014&quot;&gt;&lt;property id=&quot;20148&quot; value=&quot;5&quot;/&gt;&lt;property id=&quot;20300&quot; value=&quot;Slide 94 - &amp;quot;Resources: New / Updated Data Sheets, continued&amp;quot;&quot;/&gt;&lt;property id=&quot;20307&quot; value=&quot;551&quot;/&gt;&lt;/object&gt;&lt;object type=&quot;3&quot; unique_id=&quot;13015&quot;&gt;&lt;property id=&quot;20148&quot; value=&quot;5&quot;/&gt;&lt;property id=&quot;20300&quot; value=&quot;Slide 95 - &amp;quot;Resources: New / Updated Technical Documentation&amp;quot;&quot;/&gt;&lt;property id=&quot;20307&quot; value=&quot;552&quot;/&gt;&lt;/object&gt;&lt;object type=&quot;3&quot; unique_id=&quot;13016&quot;&gt;&lt;property id=&quot;20148&quot; value=&quot;5&quot;/&gt;&lt;property id=&quot;20300&quot; value=&quot;Slide 96 - &amp;quot;Resources: New / Updated Technical Documentation, continued&amp;quot;&quot;/&gt;&lt;property id=&quot;20307&quot; value=&quot;553&quot;/&gt;&lt;/object&gt;&lt;object type=&quot;3&quot; unique_id=&quot;13017&quot;&gt;&lt;property id=&quot;20148&quot; value=&quot;5&quot;/&gt;&lt;property id=&quot;20300&quot; value=&quot;Slide 97 - &amp;quot;ES Net Frequently Asked Questions &amp;quot;&quot;/&gt;&lt;property id=&quot;20307&quot; value=&quot;554&quot;/&gt;&lt;/object&gt;&lt;object type=&quot;3&quot; unique_id=&quot;13018&quot;&gt;&lt;property id=&quot;20148&quot; value=&quot;5&quot;/&gt;&lt;property id=&quot;20300&quot; value=&quot;Slide 98 - &amp;quot;FAQ: We’ve Been Asked…&amp;quot;&quot;/&gt;&lt;property id=&quot;20307&quot; value=&quot;555&quot;/&gt;&lt;/object&gt;&lt;object type=&quot;3&quot; unique_id=&quot;13019&quot;&gt;&lt;property id=&quot;20148&quot; value=&quot;5&quot;/&gt;&lt;property id=&quot;20300&quot; value=&quot;Slide 99 - &amp;quot;Q &amp;amp; A&amp;quot;&quot;/&gt;&lt;property id=&quot;20307&quot; value=&quot;556&quot;/&gt;&lt;/object&gt;&lt;object type=&quot;3&quot; unique_id=&quot;13669&quot;&gt;&lt;property id=&quot;20148&quot; value=&quot;5&quot;/&gt;&lt;property id=&quot;20300&quot; value=&quot;Slide 16 - &amp;quot;Two ES Net “Networks” -&amp;gt; Panel Net&amp;quot;&quot;/&gt;&lt;property id=&quot;20307&quot; value=&quot;579&quot;/&gt;&lt;/object&gt;&lt;object type=&quot;3&quot; unique_id=&quot;14282&quot;&gt;&lt;property id=&quot;20148&quot; value=&quot;5&quot;/&gt;&lt;property id=&quot;20300&quot; value=&quot;Slide 17 - &amp;quot;Two ES Net “Networks” -&amp;gt; Fire Net&amp;quot;&quot;/&gt;&lt;property id=&quot;20307&quot; value=&quot;580&quot;/&gt;&lt;/object&gt;&lt;object type=&quot;3&quot; unique_id=&quot;14789&quot;&gt;&lt;property id=&quot;20148&quot; value=&quot;5&quot;/&gt;&lt;property id=&quot;20300&quot; value=&quot;Slide 18 - &amp;quot;Two ES Net “Networks” -&amp;gt; Fire Net, continued&amp;quot;&quot;/&gt;&lt;property id=&quot;20307&quot; value=&quot;581&quot;/&gt;&lt;/object&gt;&lt;object type=&quot;3&quot; unique_id=&quot;16154&quot;&gt;&lt;property id=&quot;20148&quot; value=&quot;5&quot;/&gt;&lt;property id=&quot;20300&quot; value=&quot;Slide 42 - &amp;quot;Network Programmer&amp;quot;&quot;/&gt;&lt;property id=&quot;20307&quot; value=&quot;582&quot;/&gt;&lt;/object&gt;&lt;object type=&quot;3&quot; unique_id=&quot;16560&quot;&gt;&lt;property id=&quot;20148&quot; value=&quot;5&quot;/&gt;&lt;property id=&quot;20300&quot; value=&quot;Slide 49 - &amp;quot;Let’s take the previous example….&amp;quot;&quot;/&gt;&lt;property id=&quot;20307&quot; value=&quot;583&quot;/&gt;&lt;/object&gt;&lt;object type=&quot;3&quot; unique_id=&quot;16561&quot;&gt;&lt;property id=&quot;20148&quot; value=&quot;5&quot;/&gt;&lt;property id=&quot;20300&quot; value=&quot;Slide 50 - &amp;quot;Let’s take the previous example….&amp;quot;&quot;/&gt;&lt;property id=&quot;20307&quot; value=&quot;584&quot;/&gt;&lt;/object&gt;&lt;/object&gt;&lt;object type=&quot;8&quot; unique_id=&quot;10173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1337F9B-084A-43C8-92C3-024F8E227D40}&quot;/&gt;&lt;isInvalidForFieldText val=&quot;0&quot;/&gt;&lt;Image&gt;&lt;filename val=&quot;C:\Users\arichard\AppData\Local\Temp\CP101887007876Session\CPTrustFolder101887007986\PPTImport101887555580\data\asimages\{11337F9B-084A-43C8-92C3-024F8E227D40}_16.png&quot;/&gt;&lt;left val=&quot;-99&quot;/&gt;&lt;top val=&quot;-1&quot;/&gt;&lt;width val=&quot;87&quot;/&gt;&lt;height val=&quot;903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8B4DF5AC-169C-490D-9996-3E71BC24E6CB}&quot;/&gt;&lt;isInvalidForFieldText val=&quot;0&quot;/&gt;&lt;Image&gt;&lt;filename val=&quot;C:\Users\arichard\AppData\Local\Temp\CP101887007876Session\CPTrustFolder101887007986\PPTImport101887555580\data\asimages\{8B4DF5AC-169C-490D-9996-3E71BC24E6CB}_16.png&quot;/&gt;&lt;left val=&quot;128&quot;/&gt;&lt;top val=&quot;867&quot;/&gt;&lt;width val=&quot;198&quot;/&gt;&lt;height val=&quot;17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A6427B59-F2D3-4358-BF9E-6D0A2E29B5AF}&quot;/&gt;&lt;isInvalidForFieldText val=&quot;0&quot;/&gt;&lt;Image&gt;&lt;filename val=&quot;C:\Users\arichard\AppData\Local\Temp\CP101887007876Session\CPTrustFolder101887007986\PPTImport101887555580\data\asimages\{A6427B59-F2D3-4358-BF9E-6D0A2E29B5AF}_16.png&quot;/&gt;&lt;left val=&quot;74&quot;/&gt;&lt;top val=&quot;860&quot;/&gt;&lt;width val=&quot;55&quot;/&gt;&lt;height val=&quot;30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PRESENTER_SHAPETEXTINFO" val="&lt;ShapeTextInfo&gt;&lt;TableIndex row=&quot;-1&quot; col=&quot;-1&quot;&gt;&lt;linesCount val=&quot;2&quot;/&gt;&lt;lineCharCount val=&quot;26&quot;/&gt;&lt;lineCharCount val=&quot;36&quot;/&gt;&lt;/TableIndex&gt;&lt;/ShapeTextInfo&gt;"/>
  <p:tag name="HTML_SHAPEINFO" val="&lt;ThreeDShapeInfo&gt;&lt;uuid val=&quot;{7E13A938-E302-4310-87B6-28FFADA060A8}&quot;/&gt;&lt;isInvalidForFieldText val=&quot;0&quot;/&gt;&lt;Image&gt;&lt;filename val=&quot;C:\Users\arichard\AppData\Local\Temp\CP192243792321Session\CPTrustFolder192243792353\PPTImport1922419655236\data\asimages\{7E13A938-E302-4310-87B6-28FFADA060A8}_2.png&quot;/&gt;&lt;left val=&quot;78&quot;/&gt;&lt;top val=&quot;464&quot;/&gt;&lt;width val=&quot;1110&quot;/&gt;&lt;height val=&quot;171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{B0961E60-E11F-47C0-8F2C-4A1E72EA0AB8}&quot;/&gt;&lt;isInvalidForFieldText val=&quot;0&quot;/&gt;&lt;Image&gt;&lt;filename val=&quot;C:\Users\arichard\AppData\Local\Temp\CP192243792321Session\CPTrustFolder192243792353\PPTImport1922419655236\data\asimages\{B0961E60-E11F-47C0-8F2C-4A1E72EA0AB8}_2.png&quot;/&gt;&lt;left val=&quot;313&quot;/&gt;&lt;top val=&quot;796&quot;/&gt;&lt;width val=&quot;367&quot;/&gt;&lt;height val=&quot;6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2FB3F970-13B2-4E7A-9738-67920E02EDB7}&quot;/&gt;&lt;isInvalidForFieldText val=&quot;0&quot;/&gt;&lt;Image&gt;&lt;filename val=&quot;C:\Users\arichard\AppData\Local\Temp\CP101887007876Session\CPTrustFolder101887007986\PPTImport101887555580\data\asimages\{2FB3F970-13B2-4E7A-9738-67920E02EDB7}_1.png&quot;/&gt;&lt;left val=&quot;1377&quot;/&gt;&lt;top val=&quot;136&quot;/&gt;&lt;width val=&quot;206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31E22810-FD5A-4BB4-82D3-2DBE40C0FC5B}&quot;/&gt;&lt;isInvalidForFieldText val=&quot;0&quot;/&gt;&lt;Image&gt;&lt;filename val=&quot;C:\Users\arichard\AppData\Local\Temp\CP101887007876Session\CPTrustFolder101887007986\PPTImport101887555580\data\asimages\{31E22810-FD5A-4BB4-82D3-2DBE40C0FC5B}_1.png&quot;/&gt;&lt;left val=&quot;21&quot;/&gt;&lt;top val=&quot;136&quot;/&gt;&lt;width val=&quot;206&quot;/&gt;&lt;height val=&quot;9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ABFCFFA-B8B6-49D3-BE98-C940003FF4DB}&quot;/&gt;&lt;isInvalidForFieldText val=&quot;0&quot;/&gt;&lt;Image&gt;&lt;filename val=&quot;C:\Users\arichard\AppData\Local\Temp\CP101887007876Session\CPTrustFolder101887007986\PPTImport101887555580\data\asimages\{7ABFCFFA-B8B6-49D3-BE98-C940003FF4DB}_1.png&quot;/&gt;&lt;left val=&quot;-99&quot;/&gt;&lt;top val=&quot;-1&quot;/&gt;&lt;width val=&quot;87&quot;/&gt;&lt;height val=&quot;903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E256D271-9089-4C91-87F7-1C1743AAB3C8}&quot;/&gt;&lt;isInvalidForFieldText val=&quot;0&quot;/&gt;&lt;Image&gt;&lt;filename val=&quot;C:\Users\arichard\AppData\Local\Temp\CP101887007876Session\CPTrustFolder101887007986\PPTImport101887555580\data\asimages\{E256D271-9089-4C91-87F7-1C1743AAB3C8}_1.png&quot;/&gt;&lt;left val=&quot;128&quot;/&gt;&lt;top val=&quot;867&quot;/&gt;&lt;width val=&quot;198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755CCE1E-C9C3-4940-8C73-01EBC7E01411}&quot;/&gt;&lt;isInvalidForFieldText val=&quot;0&quot;/&gt;&lt;Image&gt;&lt;filename val=&quot;C:\Users\arichard\AppData\Local\Temp\CP192243792321Session\CPTrustFolder192243792353\PPTImport1922419655236\data\asimages\{755CCE1E-C9C3-4940-8C73-01EBC7E01411}_4.png&quot;/&gt;&lt;left val=&quot;128&quot;/&gt;&lt;top val=&quot;867&quot;/&gt;&lt;width val=&quot;198&quot;/&gt;&lt;height val=&quot;17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1337F9B-084A-43C8-92C3-024F8E227D40}&quot;/&gt;&lt;isInvalidForFieldText val=&quot;0&quot;/&gt;&lt;Image&gt;&lt;filename val=&quot;C:\Users\arichard\AppData\Local\Temp\CP101887007876Session\CPTrustFolder101887007986\PPTImport101887555580\data\asimages\{11337F9B-084A-43C8-92C3-024F8E227D40}_16.png&quot;/&gt;&lt;left val=&quot;-99&quot;/&gt;&lt;top val=&quot;-1&quot;/&gt;&lt;width val=&quot;87&quot;/&gt;&lt;height val=&quot;903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8B4DF5AC-169C-490D-9996-3E71BC24E6CB}&quot;/&gt;&lt;isInvalidForFieldText val=&quot;0&quot;/&gt;&lt;Image&gt;&lt;filename val=&quot;C:\Users\arichard\AppData\Local\Temp\CP101887007876Session\CPTrustFolder101887007986\PPTImport101887555580\data\asimages\{8B4DF5AC-169C-490D-9996-3E71BC24E6CB}_16.png&quot;/&gt;&lt;left val=&quot;128&quot;/&gt;&lt;top val=&quot;867&quot;/&gt;&lt;width val=&quot;198&quot;/&gt;&lt;height val=&quot;17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A6427B59-F2D3-4358-BF9E-6D0A2E29B5AF}&quot;/&gt;&lt;isInvalidForFieldText val=&quot;0&quot;/&gt;&lt;Image&gt;&lt;filename val=&quot;C:\Users\arichard\AppData\Local\Temp\CP101887007876Session\CPTrustFolder101887007986\PPTImport101887555580\data\asimages\{A6427B59-F2D3-4358-BF9E-6D0A2E29B5AF}_16.png&quot;/&gt;&lt;left val=&quot;74&quot;/&gt;&lt;top val=&quot;860&quot;/&gt;&lt;width val=&quot;55&quot;/&gt;&lt;height val=&quot;30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1E0D0D2D-DB98-41FA-B494-DC6441451EA3}&quot;/&gt;&lt;isInvalidForFieldText val=&quot;0&quot;/&gt;&lt;Image&gt;&lt;filename val=&quot;C:\Users\arichard\AppData\Local\Temp\CP192243792321Session\CPTrustFolder192243792353\PPTImport1922419655236\data\asimages\{1E0D0D2D-DB98-41FA-B494-DC6441451EA3}_4.png&quot;/&gt;&lt;left val=&quot;59&quot;/&gt;&lt;top val=&quot;859&quot;/&gt;&lt;width val=&quot;55&quot;/&gt;&lt;height val=&quot;30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58&quot;/&gt;&lt;lineCharCount val=&quot;13&quot;/&gt;&lt;lineCharCount val=&quot;12&quot;/&gt;&lt;lineCharCount val=&quot;13&quot;/&gt;&lt;lineCharCount val=&quot;12&quot;/&gt;&lt;lineCharCount val=&quot;11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755CCE1E-C9C3-4940-8C73-01EBC7E01411}&quot;/&gt;&lt;isInvalidForFieldText val=&quot;0&quot;/&gt;&lt;Image&gt;&lt;filename val=&quot;C:\Users\arichard\AppData\Local\Temp\CP192243792321Session\CPTrustFolder192243792353\PPTImport1922419655236\data\asimages\{755CCE1E-C9C3-4940-8C73-01EBC7E01411}_4.png&quot;/&gt;&lt;left val=&quot;128&quot;/&gt;&lt;top val=&quot;867&quot;/&gt;&lt;width val=&quot;198&quot;/&gt;&lt;height val=&quot;17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{1E0D0D2D-DB98-41FA-B494-DC6441451EA3}&quot;/&gt;&lt;isInvalidForFieldText val=&quot;0&quot;/&gt;&lt;Image&gt;&lt;filename val=&quot;C:\Users\arichard\AppData\Local\Temp\CP192243792321Session\CPTrustFolder192243792353\PPTImport1922419655236\data\asimages\{1E0D0D2D-DB98-41FA-B494-DC6441451EA3}_4.png&quot;/&gt;&lt;left val=&quot;59&quot;/&gt;&lt;top val=&quot;859&quot;/&gt;&lt;width val=&quot;55&quot;/&gt;&lt;height val=&quot;30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58&quot;/&gt;&lt;lineCharCount val=&quot;13&quot;/&gt;&lt;lineCharCount val=&quot;12&quot;/&gt;&lt;lineCharCount val=&quot;13&quot;/&gt;&lt;lineCharCount val=&quot;12&quot;/&gt;&lt;lineCharCount val=&quot;11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E777B91-62EE-4308-A3AC-44A42DBEDEDE}&quot;/&gt;&lt;isInvalidForFieldText val=&quot;0&quot;/&gt;&lt;Image&gt;&lt;filename val=&quot;C:\Users\arichard\AppData\Local\Temp\CP192243792321Session\CPTrustFolder192243792353\PPTImport1922419655236\data\asimages\{3E777B91-62EE-4308-A3AC-44A42DBEDEDE}_4.png&quot;/&gt;&lt;left val=&quot;-99&quot;/&gt;&lt;top val=&quot;-1&quot;/&gt;&lt;width val=&quot;87&quot;/&gt;&lt;height val=&quot;90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2FB3F970-13B2-4E7A-9738-67920E02EDB7}&quot;/&gt;&lt;isInvalidForFieldText val=&quot;0&quot;/&gt;&lt;Image&gt;&lt;filename val=&quot;C:\Users\arichard\AppData\Local\Temp\CP101887007876Session\CPTrustFolder101887007986\PPTImport101887555580\data\asimages\{2FB3F970-13B2-4E7A-9738-67920E02EDB7}_1.png&quot;/&gt;&lt;left val=&quot;1377&quot;/&gt;&lt;top val=&quot;136&quot;/&gt;&lt;width val=&quot;206&quot;/&gt;&lt;height val=&quot;9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E777B91-62EE-4308-A3AC-44A42DBEDEDE}&quot;/&gt;&lt;isInvalidForFieldText val=&quot;0&quot;/&gt;&lt;Image&gt;&lt;filename val=&quot;C:\Users\arichard\AppData\Local\Temp\CP192243792321Session\CPTrustFolder192243792353\PPTImport1922419655236\data\asimages\{3E777B91-62EE-4308-A3AC-44A42DBEDEDE}_4.png&quot;/&gt;&lt;left val=&quot;-99&quot;/&gt;&lt;top val=&quot;-1&quot;/&gt;&lt;width val=&quot;87&quot;/&gt;&lt;height val=&quot;903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4&quot;/&gt;&lt;lineCharCount val=&quot;29&quot;/&gt;&lt;lineCharCount val=&quot;17&quot;/&gt;&lt;lineCharCount val=&quot;49&quot;/&gt;&lt;lineCharCount val=&quot;53&quot;/&gt;&lt;lineCharCount val=&quot;47&quot;/&gt;&lt;/TableIndex&gt;&lt;/ShapeTextInfo&gt;"/>
  <p:tag name="HTML_SHAPEINFO" val="&lt;ThreeDShapeInfo&gt;&lt;uuid val=&quot;{31E22810-FD5A-4BB4-82D3-2DBE40C0FC5B}&quot;/&gt;&lt;isInvalidForFieldText val=&quot;0&quot;/&gt;&lt;Image&gt;&lt;filename val=&quot;C:\Users\arichard\AppData\Local\Temp\CP101887007876Session\CPTrustFolder101887007986\PPTImport101887555580\data\asimages\{31E22810-FD5A-4BB4-82D3-2DBE40C0FC5B}_1.png&quot;/&gt;&lt;left val=&quot;21&quot;/&gt;&lt;top val=&quot;136&quot;/&gt;&lt;width val=&quot;206&quot;/&gt;&lt;height val=&quot;9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2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ABFCFFA-B8B6-49D3-BE98-C940003FF4DB}&quot;/&gt;&lt;isInvalidForFieldText val=&quot;0&quot;/&gt;&lt;Image&gt;&lt;filename val=&quot;C:\Users\arichard\AppData\Local\Temp\CP101887007876Session\CPTrustFolder101887007986\PPTImport101887555580\data\asimages\{7ABFCFFA-B8B6-49D3-BE98-C940003FF4DB}_1.png&quot;/&gt;&lt;left val=&quot;-99&quot;/&gt;&lt;top val=&quot;-1&quot;/&gt;&lt;width val=&quot;87&quot;/&gt;&lt;height val=&quot;90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{E256D271-9089-4C91-87F7-1C1743AAB3C8}&quot;/&gt;&lt;isInvalidForFieldText val=&quot;0&quot;/&gt;&lt;Image&gt;&lt;filename val=&quot;C:\Users\arichard\AppData\Local\Temp\CP101887007876Session\CPTrustFolder101887007986\PPTImport101887555580\data\asimages\{E256D271-9089-4C91-87F7-1C1743AAB3C8}_1.png&quot;/&gt;&lt;left val=&quot;128&quot;/&gt;&lt;top val=&quot;867&quot;/&gt;&lt;width val=&quot;198&quot;/&gt;&lt;height val=&quot;17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heme/theme1.xml><?xml version="1.0" encoding="utf-8"?>
<a:theme xmlns:a="http://schemas.openxmlformats.org/drawingml/2006/main" name="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2.xml><?xml version="1.0" encoding="utf-8"?>
<a:theme xmlns:a="http://schemas.openxmlformats.org/drawingml/2006/main" name="2_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3.xml><?xml version="1.0" encoding="utf-8"?>
<a:theme xmlns:a="http://schemas.openxmlformats.org/drawingml/2006/main" name="JCI Storyboard template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_Template_2.4-wide.potx" id="{6D4E9BE6-C6B7-4A99-821E-09D0B90683DB}" vid="{B39A062B-2707-4A90-9A85-69FF96EDECCA}"/>
    </a:ext>
  </a:extLst>
</a:theme>
</file>

<file path=ppt/theme/theme4.xml><?xml version="1.0" encoding="utf-8"?>
<a:theme xmlns:a="http://schemas.openxmlformats.org/drawingml/2006/main" name="3_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25B303EDB83E4198CEBACAE74D0293" ma:contentTypeVersion="15" ma:contentTypeDescription="Create a new document." ma:contentTypeScope="" ma:versionID="e9d44ccbb973ac585c87b30cf7d7ac9e">
  <xsd:schema xmlns:xsd="http://www.w3.org/2001/XMLSchema" xmlns:xs="http://www.w3.org/2001/XMLSchema" xmlns:p="http://schemas.microsoft.com/office/2006/metadata/properties" xmlns:ns2="09816cb1-4c93-41fb-9425-32c6af64ff5c" xmlns:ns3="bdf80695-c05e-49e9-acb5-d76f0368ab52" xmlns:ns4="e3e2664a-4298-401e-9fa6-8f5325dd2938" targetNamespace="http://schemas.microsoft.com/office/2006/metadata/properties" ma:root="true" ma:fieldsID="5afd8abf6765b54551169f096ecec5c1" ns2:_="" ns3:_="" ns4:_="">
    <xsd:import namespace="09816cb1-4c93-41fb-9425-32c6af64ff5c"/>
    <xsd:import namespace="bdf80695-c05e-49e9-acb5-d76f0368ab52"/>
    <xsd:import namespace="e3e2664a-4298-401e-9fa6-8f5325dd29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16cb1-4c93-41fb-9425-32c6af64f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2a00314-ae30-474d-911b-f8e025e1af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80695-c05e-49e9-acb5-d76f0368ab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2664a-4298-401e-9fa6-8f5325dd2938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5fb9e93-717c-4f89-b3bb-d60751ba7775}" ma:internalName="TaxCatchAll" ma:showField="CatchAllData" ma:web="bdf80695-c05e-49e9-acb5-d76f0368a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816cb1-4c93-41fb-9425-32c6af64ff5c">
      <Terms xmlns="http://schemas.microsoft.com/office/infopath/2007/PartnerControls"/>
    </lcf76f155ced4ddcb4097134ff3c332f>
    <TaxCatchAll xmlns="e3e2664a-4298-401e-9fa6-8f5325dd2938" xsi:nil="true"/>
  </documentManagement>
</p:properties>
</file>

<file path=customXml/itemProps1.xml><?xml version="1.0" encoding="utf-8"?>
<ds:datastoreItem xmlns:ds="http://schemas.openxmlformats.org/officeDocument/2006/customXml" ds:itemID="{F7B9CC76-7D14-4518-A921-E0A4516472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9E3B79-8D1F-49F7-9979-1A1131958B61}"/>
</file>

<file path=customXml/itemProps3.xml><?xml version="1.0" encoding="utf-8"?>
<ds:datastoreItem xmlns:ds="http://schemas.openxmlformats.org/officeDocument/2006/customXml" ds:itemID="{782E7699-BAED-44D8-8DAB-A29C269E400E}">
  <ds:schemaRefs>
    <ds:schemaRef ds:uri="http://schemas.microsoft.com/office/2006/metadata/properties"/>
    <ds:schemaRef ds:uri="http://schemas.microsoft.com/office/infopath/2007/PartnerControls"/>
    <ds:schemaRef ds:uri="ffeeb0c0-3d62-4f16-9dcf-5939d7dcd8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52565</TotalTime>
  <Words>620</Words>
  <Application>Microsoft Office PowerPoint</Application>
  <PresentationFormat>Widescreen</PresentationFormat>
  <Paragraphs>78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Wingdings</vt:lpstr>
      <vt:lpstr>Arial</vt:lpstr>
      <vt:lpstr>JCI Master template 1.0</vt:lpstr>
      <vt:lpstr>2_JCI Master template 1.0</vt:lpstr>
      <vt:lpstr>JCI Storyboard template</vt:lpstr>
      <vt:lpstr>3_JCI Master template 1.0</vt:lpstr>
      <vt:lpstr>Introducing TrueSite Workstation Version 6.03</vt:lpstr>
      <vt:lpstr>What’s Being Launched? </vt:lpstr>
      <vt:lpstr>Updated, 3D Graphics: Enhanced user experience and like other JCI products</vt:lpstr>
      <vt:lpstr> Enhanced Remote Client functionality </vt:lpstr>
      <vt:lpstr>Expanded DACR Compatibility: More Options for Connecting Control Units </vt:lpstr>
      <vt:lpstr> Additional Enhancements </vt:lpstr>
      <vt:lpstr>TrueSite Workstation Version 6.03 allows me to:</vt:lpstr>
      <vt:lpstr>PowerPoint Presentation</vt:lpstr>
    </vt:vector>
  </TitlesOfParts>
  <Company>SimplexGrinnell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Simplex TrueSite Workstation 602 Launch Presentation - Overview</dc:title>
  <dc:creator>Diane Moretti</dc:creator>
  <cp:lastModifiedBy>Erin Marie Paluk</cp:lastModifiedBy>
  <cp:revision>810</cp:revision>
  <cp:lastPrinted>2020-06-10T18:20:11Z</cp:lastPrinted>
  <dcterms:created xsi:type="dcterms:W3CDTF">2016-01-28T15:20:24Z</dcterms:created>
  <dcterms:modified xsi:type="dcterms:W3CDTF">2022-06-16T13:12:27Z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0x0101009225B303EDB83E4198CEBACAE74D0293</vt:lpwstr>
  </property>
  <property fmtid="{D5CDD505-2E9C-101B-9397-08002B2CF9AE}" pid="3" name="Information Classification">
    <vt:lpwstr>Internal </vt:lpwstr>
  </property>
  <property fmtid="{D5CDD505-2E9C-101B-9397-08002B2CF9AE}" pid="4" name="MSIP_Label_6be01c0c-f9b3-4dc4-af0b-a82110cc37cd_Enabled">
    <vt:lpwstr>true</vt:lpwstr>
  </property>
  <property fmtid="{D5CDD505-2E9C-101B-9397-08002B2CF9AE}" pid="5" name="MSIP_Label_6be01c0c-f9b3-4dc4-af0b-a82110cc37cd_SetDate">
    <vt:lpwstr>2022-05-26T15:57:03Z</vt:lpwstr>
  </property>
  <property fmtid="{D5CDD505-2E9C-101B-9397-08002B2CF9AE}" pid="6" name="MSIP_Label_6be01c0c-f9b3-4dc4-af0b-a82110cc37cd_Method">
    <vt:lpwstr>Standard</vt:lpwstr>
  </property>
  <property fmtid="{D5CDD505-2E9C-101B-9397-08002B2CF9AE}" pid="7" name="MSIP_Label_6be01c0c-f9b3-4dc4-af0b-a82110cc37cd_Name">
    <vt:lpwstr>6be01c0c-f9b3-4dc4-af0b-a82110cc37cd</vt:lpwstr>
  </property>
  <property fmtid="{D5CDD505-2E9C-101B-9397-08002B2CF9AE}" pid="8" name="MSIP_Label_6be01c0c-f9b3-4dc4-af0b-a82110cc37cd_SiteId">
    <vt:lpwstr>a1f1e214-7ded-45b6-81a1-9e8ae3459641</vt:lpwstr>
  </property>
  <property fmtid="{D5CDD505-2E9C-101B-9397-08002B2CF9AE}" pid="9" name="MSIP_Label_6be01c0c-f9b3-4dc4-af0b-a82110cc37cd_ActionId">
    <vt:lpwstr>ac1a7ea9-df6a-432e-8deb-717705f4ceef</vt:lpwstr>
  </property>
  <property fmtid="{D5CDD505-2E9C-101B-9397-08002B2CF9AE}" pid="10" name="MSIP_Label_6be01c0c-f9b3-4dc4-af0b-a82110cc37cd_ContentBits">
    <vt:lpwstr>0</vt:lpwstr>
  </property>
</Properties>
</file>