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.xml" ContentType="application/vnd.openxmlformats-officedocument.presentationml.notesSlide+xml"/>
  <Override PartName="/ppt/tags/tag125.xml" ContentType="application/vnd.openxmlformats-officedocument.presentationml.tags+xml"/>
  <Override PartName="/ppt/notesSlides/notesSlide2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.xml" ContentType="application/vnd.openxmlformats-officedocument.presentationml.notesSlide+xml"/>
  <Override PartName="/ppt/tags/tag128.xml" ContentType="application/vnd.openxmlformats-officedocument.presentationml.tags+xml"/>
  <Override PartName="/ppt/notesSlides/notesSlide4.xml" ContentType="application/vnd.openxmlformats-officedocument.presentationml.notesSlide+xml"/>
  <Override PartName="/ppt/tags/tag129.xml" ContentType="application/vnd.openxmlformats-officedocument.presentationml.tags+xml"/>
  <Override PartName="/ppt/notesSlides/notesSlide5.xml" ContentType="application/vnd.openxmlformats-officedocument.presentationml.notesSlide+xml"/>
  <Override PartName="/ppt/tags/tag130.xml" ContentType="application/vnd.openxmlformats-officedocument.presentationml.tags+xml"/>
  <Override PartName="/ppt/notesSlides/notesSlide6.xml" ContentType="application/vnd.openxmlformats-officedocument.presentationml.notesSlide+xml"/>
  <Override PartName="/ppt/tags/tag131.xml" ContentType="application/vnd.openxmlformats-officedocument.presentationml.tags+xml"/>
  <Override PartName="/ppt/notesSlides/notesSlide7.xml" ContentType="application/vnd.openxmlformats-officedocument.presentationml.notesSlide+xml"/>
  <Override PartName="/ppt/tags/tag132.xml" ContentType="application/vnd.openxmlformats-officedocument.presentationml.tags+xml"/>
  <Override PartName="/ppt/notesSlides/notesSlide8.xml" ContentType="application/vnd.openxmlformats-officedocument.presentationml.notesSlide+xml"/>
  <Override PartName="/ppt/tags/tag133.xml" ContentType="application/vnd.openxmlformats-officedocument.presentationml.tags+xml"/>
  <Override PartName="/ppt/notesSlides/notesSlide9.xml" ContentType="application/vnd.openxmlformats-officedocument.presentationml.notesSlide+xml"/>
  <Override PartName="/ppt/tags/tag134.xml" ContentType="application/vnd.openxmlformats-officedocument.presentationml.tags+xml"/>
  <Override PartName="/ppt/notesSlides/notesSlide10.xml" ContentType="application/vnd.openxmlformats-officedocument.presentationml.notesSlide+xml"/>
  <Override PartName="/ppt/tags/tag135.xml" ContentType="application/vnd.openxmlformats-officedocument.presentationml.tags+xml"/>
  <Override PartName="/ppt/notesSlides/notesSlide11.xml" ContentType="application/vnd.openxmlformats-officedocument.presentationml.notesSlide+xml"/>
  <Override PartName="/ppt/tags/tag136.xml" ContentType="application/vnd.openxmlformats-officedocument.presentationml.tags+xml"/>
  <Override PartName="/ppt/notesSlides/notesSlide12.xml" ContentType="application/vnd.openxmlformats-officedocument.presentationml.notesSlide+xml"/>
  <Override PartName="/ppt/tags/tag137.xml" ContentType="application/vnd.openxmlformats-officedocument.presentationml.tags+xml"/>
  <Override PartName="/ppt/notesSlides/notesSlide13.xml" ContentType="application/vnd.openxmlformats-officedocument.presentationml.notesSlide+xml"/>
  <Override PartName="/ppt/tags/tag138.xml" ContentType="application/vnd.openxmlformats-officedocument.presentationml.tags+xml"/>
  <Override PartName="/ppt/notesSlides/notesSlide14.xml" ContentType="application/vnd.openxmlformats-officedocument.presentationml.notesSlide+xml"/>
  <Override PartName="/ppt/tags/tag139.xml" ContentType="application/vnd.openxmlformats-officedocument.presentationml.tags+xml"/>
  <Override PartName="/ppt/notesSlides/notesSlide15.xml" ContentType="application/vnd.openxmlformats-officedocument.presentationml.notesSlide+xml"/>
  <Override PartName="/ppt/tags/tag140.xml" ContentType="application/vnd.openxmlformats-officedocument.presentationml.tags+xml"/>
  <Override PartName="/ppt/notesSlides/notesSlide16.xml" ContentType="application/vnd.openxmlformats-officedocument.presentationml.notesSlide+xml"/>
  <Override PartName="/ppt/tags/tag141.xml" ContentType="application/vnd.openxmlformats-officedocument.presentationml.tags+xml"/>
  <Override PartName="/ppt/notesSlides/notesSlide17.xml" ContentType="application/vnd.openxmlformats-officedocument.presentationml.notesSlide+xml"/>
  <Override PartName="/ppt/tags/tag142.xml" ContentType="application/vnd.openxmlformats-officedocument.presentationml.tags+xml"/>
  <Override PartName="/ppt/notesSlides/notesSlide18.xml" ContentType="application/vnd.openxmlformats-officedocument.presentationml.notesSlide+xml"/>
  <Override PartName="/ppt/tags/tag143.xml" ContentType="application/vnd.openxmlformats-officedocument.presentationml.tags+xml"/>
  <Override PartName="/ppt/notesSlides/notesSlide19.xml" ContentType="application/vnd.openxmlformats-officedocument.presentationml.notesSlide+xml"/>
  <Override PartName="/ppt/tags/tag144.xml" ContentType="application/vnd.openxmlformats-officedocument.presentationml.tags+xml"/>
  <Override PartName="/ppt/notesSlides/notesSlide20.xml" ContentType="application/vnd.openxmlformats-officedocument.presentationml.notesSlide+xml"/>
  <Override PartName="/ppt/tags/tag145.xml" ContentType="application/vnd.openxmlformats-officedocument.presentationml.tags+xml"/>
  <Override PartName="/ppt/notesSlides/notesSlide21.xml" ContentType="application/vnd.openxmlformats-officedocument.presentationml.notesSlide+xml"/>
  <Override PartName="/ppt/tags/tag146.xml" ContentType="application/vnd.openxmlformats-officedocument.presentationml.tags+xml"/>
  <Override PartName="/ppt/notesSlides/notesSlide22.xml" ContentType="application/vnd.openxmlformats-officedocument.presentationml.notesSlide+xml"/>
  <Override PartName="/ppt/tags/tag147.xml" ContentType="application/vnd.openxmlformats-officedocument.presentationml.tags+xml"/>
  <Override PartName="/ppt/notesSlides/notesSlide23.xml" ContentType="application/vnd.openxmlformats-officedocument.presentationml.notesSlide+xml"/>
  <Override PartName="/ppt/tags/tag148.xml" ContentType="application/vnd.openxmlformats-officedocument.presentationml.tags+xml"/>
  <Override PartName="/ppt/notesSlides/notesSlide24.xml" ContentType="application/vnd.openxmlformats-officedocument.presentationml.notesSlide+xml"/>
  <Override PartName="/ppt/tags/tag149.xml" ContentType="application/vnd.openxmlformats-officedocument.presentationml.tags+xml"/>
  <Override PartName="/ppt/notesSlides/notesSlide25.xml" ContentType="application/vnd.openxmlformats-officedocument.presentationml.notesSlide+xml"/>
  <Override PartName="/ppt/tags/tag150.xml" ContentType="application/vnd.openxmlformats-officedocument.presentationml.tags+xml"/>
  <Override PartName="/ppt/notesSlides/notesSlide26.xml" ContentType="application/vnd.openxmlformats-officedocument.presentationml.notesSlide+xml"/>
  <Override PartName="/ppt/tags/tag151.xml" ContentType="application/vnd.openxmlformats-officedocument.presentationml.tags+xml"/>
  <Override PartName="/ppt/notesSlides/notesSlide27.xml" ContentType="application/vnd.openxmlformats-officedocument.presentationml.notesSlide+xml"/>
  <Override PartName="/ppt/tags/tag152.xml" ContentType="application/vnd.openxmlformats-officedocument.presentationml.tags+xml"/>
  <Override PartName="/ppt/notesSlides/notesSlide28.xml" ContentType="application/vnd.openxmlformats-officedocument.presentationml.notesSlide+xml"/>
  <Override PartName="/ppt/tags/tag153.xml" ContentType="application/vnd.openxmlformats-officedocument.presentationml.tags+xml"/>
  <Override PartName="/ppt/notesSlides/notesSlide29.xml" ContentType="application/vnd.openxmlformats-officedocument.presentationml.notesSlide+xml"/>
  <Override PartName="/ppt/tags/tag154.xml" ContentType="application/vnd.openxmlformats-officedocument.presentationml.tags+xml"/>
  <Override PartName="/ppt/notesSlides/notesSlide30.xml" ContentType="application/vnd.openxmlformats-officedocument.presentationml.notesSlide+xml"/>
  <Override PartName="/ppt/tags/tag155.xml" ContentType="application/vnd.openxmlformats-officedocument.presentationml.tags+xml"/>
  <Override PartName="/ppt/notesSlides/notesSlide31.xml" ContentType="application/vnd.openxmlformats-officedocument.presentationml.notesSlide+xml"/>
  <Override PartName="/ppt/tags/tag156.xml" ContentType="application/vnd.openxmlformats-officedocument.presentationml.tags+xml"/>
  <Override PartName="/ppt/notesSlides/notesSlide32.xml" ContentType="application/vnd.openxmlformats-officedocument.presentationml.notesSlide+xml"/>
  <Override PartName="/ppt/tags/tag157.xml" ContentType="application/vnd.openxmlformats-officedocument.presentationml.tags+xml"/>
  <Override PartName="/ppt/notesSlides/notesSlide33.xml" ContentType="application/vnd.openxmlformats-officedocument.presentationml.notesSlide+xml"/>
  <Override PartName="/ppt/tags/tag158.xml" ContentType="application/vnd.openxmlformats-officedocument.presentationml.tags+xml"/>
  <Override PartName="/ppt/notesSlides/notesSlide34.xml" ContentType="application/vnd.openxmlformats-officedocument.presentationml.notesSlide+xml"/>
  <Override PartName="/ppt/tags/tag159.xml" ContentType="application/vnd.openxmlformats-officedocument.presentationml.tags+xml"/>
  <Override PartName="/ppt/notesSlides/notesSlide35.xml" ContentType="application/vnd.openxmlformats-officedocument.presentationml.notesSlide+xml"/>
  <Override PartName="/ppt/tags/tag160.xml" ContentType="application/vnd.openxmlformats-officedocument.presentationml.tags+xml"/>
  <Override PartName="/ppt/notesSlides/notesSlide36.xml" ContentType="application/vnd.openxmlformats-officedocument.presentationml.notesSlide+xml"/>
  <Override PartName="/ppt/tags/tag161.xml" ContentType="application/vnd.openxmlformats-officedocument.presentationml.tags+xml"/>
  <Override PartName="/ppt/notesSlides/notesSlide37.xml" ContentType="application/vnd.openxmlformats-officedocument.presentationml.notesSlide+xml"/>
  <Override PartName="/ppt/tags/tag162.xml" ContentType="application/vnd.openxmlformats-officedocument.presentationml.tags+xml"/>
  <Override PartName="/ppt/notesSlides/notesSlide38.xml" ContentType="application/vnd.openxmlformats-officedocument.presentationml.notesSlide+xml"/>
  <Override PartName="/ppt/tags/tag163.xml" ContentType="application/vnd.openxmlformats-officedocument.presentationml.tags+xml"/>
  <Override PartName="/ppt/notesSlides/notesSlide39.xml" ContentType="application/vnd.openxmlformats-officedocument.presentationml.notesSlide+xml"/>
  <Override PartName="/ppt/tags/tag164.xml" ContentType="application/vnd.openxmlformats-officedocument.presentationml.tags+xml"/>
  <Override PartName="/ppt/notesSlides/notesSlide40.xml" ContentType="application/vnd.openxmlformats-officedocument.presentationml.notesSlide+xml"/>
  <Override PartName="/ppt/tags/tag165.xml" ContentType="application/vnd.openxmlformats-officedocument.presentationml.tags+xml"/>
  <Override PartName="/ppt/notesSlides/notesSlide41.xml" ContentType="application/vnd.openxmlformats-officedocument.presentationml.notesSlide+xml"/>
  <Override PartName="/ppt/tags/tag166.xml" ContentType="application/vnd.openxmlformats-officedocument.presentationml.tags+xml"/>
  <Override PartName="/ppt/notesSlides/notesSlide42.xml" ContentType="application/vnd.openxmlformats-officedocument.presentationml.notesSlide+xml"/>
  <Override PartName="/ppt/tags/tag167.xml" ContentType="application/vnd.openxmlformats-officedocument.presentationml.tags+xml"/>
  <Override PartName="/ppt/notesSlides/notesSlide43.xml" ContentType="application/vnd.openxmlformats-officedocument.presentationml.notesSlide+xml"/>
  <Override PartName="/ppt/tags/tag168.xml" ContentType="application/vnd.openxmlformats-officedocument.presentationml.tags+xml"/>
  <Override PartName="/ppt/notesSlides/notesSlide44.xml" ContentType="application/vnd.openxmlformats-officedocument.presentationml.notesSlide+xml"/>
  <Override PartName="/ppt/tags/tag169.xml" ContentType="application/vnd.openxmlformats-officedocument.presentationml.tags+xml"/>
  <Override PartName="/ppt/notesSlides/notesSlide45.xml" ContentType="application/vnd.openxmlformats-officedocument.presentationml.notesSlide+xml"/>
  <Override PartName="/ppt/tags/tag170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7" r:id="rId4"/>
    <p:sldMasterId id="2147483674" r:id="rId5"/>
    <p:sldMasterId id="2147483701" r:id="rId6"/>
    <p:sldMasterId id="2147483710" r:id="rId7"/>
  </p:sldMasterIdLst>
  <p:notesMasterIdLst>
    <p:notesMasterId r:id="rId57"/>
  </p:notesMasterIdLst>
  <p:handoutMasterIdLst>
    <p:handoutMasterId r:id="rId58"/>
  </p:handoutMasterIdLst>
  <p:sldIdLst>
    <p:sldId id="516" r:id="rId8"/>
    <p:sldId id="999" r:id="rId9"/>
    <p:sldId id="453" r:id="rId10"/>
    <p:sldId id="454" r:id="rId11"/>
    <p:sldId id="1000" r:id="rId12"/>
    <p:sldId id="1001" r:id="rId13"/>
    <p:sldId id="455" r:id="rId14"/>
    <p:sldId id="456" r:id="rId15"/>
    <p:sldId id="457" r:id="rId16"/>
    <p:sldId id="460" r:id="rId17"/>
    <p:sldId id="461" r:id="rId18"/>
    <p:sldId id="459" r:id="rId19"/>
    <p:sldId id="462" r:id="rId20"/>
    <p:sldId id="463" r:id="rId21"/>
    <p:sldId id="464" r:id="rId22"/>
    <p:sldId id="465" r:id="rId23"/>
    <p:sldId id="466" r:id="rId24"/>
    <p:sldId id="467" r:id="rId25"/>
    <p:sldId id="261" r:id="rId26"/>
    <p:sldId id="394" r:id="rId27"/>
    <p:sldId id="395" r:id="rId28"/>
    <p:sldId id="468" r:id="rId29"/>
    <p:sldId id="469" r:id="rId30"/>
    <p:sldId id="470" r:id="rId31"/>
    <p:sldId id="471" r:id="rId32"/>
    <p:sldId id="263" r:id="rId33"/>
    <p:sldId id="472" r:id="rId34"/>
    <p:sldId id="473" r:id="rId35"/>
    <p:sldId id="401" r:id="rId36"/>
    <p:sldId id="402" r:id="rId37"/>
    <p:sldId id="425" r:id="rId38"/>
    <p:sldId id="403" r:id="rId39"/>
    <p:sldId id="404" r:id="rId40"/>
    <p:sldId id="405" r:id="rId41"/>
    <p:sldId id="408" r:id="rId42"/>
    <p:sldId id="411" r:id="rId43"/>
    <p:sldId id="412" r:id="rId44"/>
    <p:sldId id="415" r:id="rId45"/>
    <p:sldId id="416" r:id="rId46"/>
    <p:sldId id="475" r:id="rId47"/>
    <p:sldId id="476" r:id="rId48"/>
    <p:sldId id="418" r:id="rId49"/>
    <p:sldId id="419" r:id="rId50"/>
    <p:sldId id="417" r:id="rId51"/>
    <p:sldId id="420" r:id="rId52"/>
    <p:sldId id="421" r:id="rId53"/>
    <p:sldId id="262" r:id="rId54"/>
    <p:sldId id="422" r:id="rId55"/>
    <p:sldId id="482" r:id="rId56"/>
  </p:sldIdLst>
  <p:sldSz cx="12192000" cy="6858000"/>
  <p:notesSz cx="6858000" cy="92964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" userDrawn="1">
          <p15:clr>
            <a:srgbClr val="A4A3A4"/>
          </p15:clr>
        </p15:guide>
        <p15:guide id="2" orient="horz" pos="3872" userDrawn="1">
          <p15:clr>
            <a:srgbClr val="A4A3A4"/>
          </p15:clr>
        </p15:guide>
        <p15:guide id="3" orient="horz" pos="895" userDrawn="1">
          <p15:clr>
            <a:srgbClr val="A4A3A4"/>
          </p15:clr>
        </p15:guide>
        <p15:guide id="4" orient="horz" pos="1015" userDrawn="1">
          <p15:clr>
            <a:srgbClr val="A4A3A4"/>
          </p15:clr>
        </p15:guide>
        <p15:guide id="5" orient="horz" pos="405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393" userDrawn="1">
          <p15:clr>
            <a:srgbClr val="A4A3A4"/>
          </p15:clr>
        </p15:guide>
        <p15:guide id="8" pos="73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Richard" initials="AR" lastIdx="5" clrIdx="0">
    <p:extLst>
      <p:ext uri="{19B8F6BF-5375-455C-9EA6-DF929625EA0E}">
        <p15:presenceInfo xmlns:p15="http://schemas.microsoft.com/office/powerpoint/2012/main" userId="Angela Richard" providerId="None"/>
      </p:ext>
    </p:extLst>
  </p:cmAuthor>
  <p:cmAuthor id="2" name="James W. Adams" initials="JWA [2]" lastIdx="14" clrIdx="1">
    <p:extLst>
      <p:ext uri="{19B8F6BF-5375-455C-9EA6-DF929625EA0E}">
        <p15:presenceInfo xmlns:p15="http://schemas.microsoft.com/office/powerpoint/2012/main" userId="S::jadjam3@jci.com::60593cac-f207-4e86-a23b-4a89ab85451b" providerId="AD"/>
      </p:ext>
    </p:extLst>
  </p:cmAuthor>
  <p:cmAuthor id="3" name="Dennis McEvoy" initials="DM" lastIdx="10" clrIdx="2">
    <p:extLst>
      <p:ext uri="{19B8F6BF-5375-455C-9EA6-DF929625EA0E}">
        <p15:presenceInfo xmlns:p15="http://schemas.microsoft.com/office/powerpoint/2012/main" userId="S::jmcevod@jci.com::bc4ba062-7ea2-43ff-9d92-a144726a7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1E4"/>
    <a:srgbClr val="4F771E"/>
    <a:srgbClr val="08338F"/>
    <a:srgbClr val="0033CC"/>
    <a:srgbClr val="D7E7CB"/>
    <a:srgbClr val="F9F9F9"/>
    <a:srgbClr val="C45B15"/>
    <a:srgbClr val="B5D324"/>
    <a:srgbClr val="F18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4" autoAdjust="0"/>
    <p:restoredTop sz="94162" autoAdjust="0"/>
  </p:normalViewPr>
  <p:slideViewPr>
    <p:cSldViewPr snapToObjects="1">
      <p:cViewPr varScale="1">
        <p:scale>
          <a:sx n="58" d="100"/>
          <a:sy n="58" d="100"/>
        </p:scale>
        <p:origin x="808" y="68"/>
      </p:cViewPr>
      <p:guideLst>
        <p:guide orient="horz" pos="238"/>
        <p:guide orient="horz" pos="3872"/>
        <p:guide orient="horz" pos="895"/>
        <p:guide orient="horz" pos="1015"/>
        <p:guide orient="horz" pos="4050"/>
        <p:guide pos="3840"/>
        <p:guide pos="393"/>
        <p:guide pos="73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3154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handoutMaster" Target="handoutMasters/handoutMaster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2330F-4AEF-4DDD-994C-8FE8E5658870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D0A1A-14B2-43BE-A599-F34CE0CED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181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4B22E-724C-4A75-88B8-541A53645918}" type="datetimeFigureOut">
              <a:rPr lang="en-CA" smtClean="0"/>
              <a:pPr/>
              <a:t>2022-06-16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6C3C8-7327-4756-AE7D-3BBF1D6DF62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1117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708025"/>
            <a:ext cx="6299200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5D72E-7AF5-44AB-8B94-B4D11984674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11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28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69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0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74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13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9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26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19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08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product benefits and the value to our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2603-2031-4604-B498-D75F123C72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13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83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71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>
                <a:cs typeface="Calibri"/>
              </a:rPr>
              <a:t>Software Maintenance Agreement – will get these features automatically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51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21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8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39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10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42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C3C8-7327-4756-AE7D-3BBF1D6DF627}" type="slidenum">
              <a:rPr lang="en-CA" smtClean="0">
                <a:solidFill>
                  <a:prstClr val="black"/>
                </a:solidFill>
              </a:rPr>
              <a:pPr/>
              <a:t>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59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72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40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31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67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93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424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083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45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822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2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49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055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24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458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1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92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490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731838"/>
            <a:ext cx="6502400" cy="3659187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7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9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2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16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8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" Type="http://schemas.openxmlformats.org/officeDocument/2006/relationships/tags" Target="../tags/tag24.xml"/><Relationship Id="rId21" Type="http://schemas.openxmlformats.org/officeDocument/2006/relationships/image" Target="../media/image3.jpe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image" Target="../media/image2.wmf"/><Relationship Id="rId2" Type="http://schemas.openxmlformats.org/officeDocument/2006/relationships/tags" Target="../tags/tag45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3" Type="http://schemas.openxmlformats.org/officeDocument/2006/relationships/tags" Target="../tags/tag83.xml"/><Relationship Id="rId21" Type="http://schemas.openxmlformats.org/officeDocument/2006/relationships/image" Target="../media/image3.jpe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slideMaster" Target="../slideMasters/slideMaster4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image" Target="../media/image2.wmf"/><Relationship Id="rId2" Type="http://schemas.openxmlformats.org/officeDocument/2006/relationships/tags" Target="../tags/tag104.xml"/><Relationship Id="rId16" Type="http://schemas.openxmlformats.org/officeDocument/2006/relationships/slideMaster" Target="../slideMasters/slideMaster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16002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015999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1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pic>
        <p:nvPicPr>
          <p:cNvPr id="11" name="Picture 36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6868" y="5673728"/>
            <a:ext cx="232833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878785"/>
                </a:solidFill>
              </a:defRPr>
            </a:lvl1pPr>
          </a:lstStyle>
          <a:p>
            <a:r>
              <a:rPr lang="en-GB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3586930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0546253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grpSp>
        <p:nvGrpSpPr>
          <p:cNvPr id="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58313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2" y="1560513"/>
            <a:ext cx="10104967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0" indent="1588" algn="ctr">
              <a:buClr>
                <a:schemeClr val="bg1"/>
              </a:buClr>
              <a:buNone/>
              <a:defRPr sz="24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6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10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/>
              <a:t>Click to edit text (Indent for different styles incl. author level – level 3)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136" y="6234113"/>
            <a:ext cx="146261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6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prstClr val="white"/>
              </a:solidFill>
            </a:endParaRP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8195767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12192000" cy="1188000"/>
          </a:xfrm>
          <a:solidFill>
            <a:schemeClr val="tx2"/>
          </a:solidFill>
        </p:spPr>
        <p:txBody>
          <a:bodyPr lIns="756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2330450" algn="l"/>
              </a:tabLst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07533" y="744071"/>
            <a:ext cx="10663824" cy="1438742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2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divider title (3 lines max)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432174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76"/>
            <a:ext cx="12192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10502902" y="4243391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 userDrawn="1"/>
        </p:nvSpPr>
        <p:spPr bwMode="auto">
          <a:xfrm>
            <a:off x="171451" y="4243391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0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328165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19" y="3506788"/>
            <a:ext cx="52323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26534" y="325941"/>
            <a:ext cx="5230284" cy="289516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632700" y="5826125"/>
            <a:ext cx="2971800" cy="884238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7632700" y="288925"/>
            <a:ext cx="2971800" cy="884238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4982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1214422"/>
            <a:ext cx="8805356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divider title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136" y="6234113"/>
            <a:ext cx="146261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17" y="3506788"/>
            <a:ext cx="52324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prstClr val="white"/>
              </a:solidFill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341861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006601" y="6572249"/>
            <a:ext cx="7722196" cy="19170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">
                <a:latin typeface="Arial" panose="020B0604020202020204" pitchFamily="34" charset="0"/>
              </a:defRPr>
            </a:lvl1pPr>
          </a:lstStyle>
          <a:p>
            <a:r>
              <a:rPr lang="en-CA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164913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16003" y="288930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015999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2" y="644952"/>
            <a:ext cx="10943167" cy="9663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502903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/>
        </p:nvSpPr>
        <p:spPr bwMode="auto">
          <a:xfrm>
            <a:off x="171451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2" name="Group 37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fld id="{D66E8769-CB7E-4E73-8CEC-249730DC9FB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752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6" name="TextBox 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02902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1451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  <p:custDataLst>
              <p:tags r:id="rId4"/>
            </p:custDataLst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  <p:custDataLst>
              <p:tags r:id="rId5"/>
            </p:custDataLst>
          </p:nvPr>
        </p:nvSpPr>
        <p:spPr>
          <a:xfrm>
            <a:off x="0" y="-2"/>
            <a:ext cx="12192000" cy="406402"/>
          </a:xfrm>
          <a:prstGeom prst="rect">
            <a:avLst/>
          </a:prstGeom>
          <a:solidFill>
            <a:schemeClr val="tx2"/>
          </a:soli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271463" indent="-134541">
              <a:defRPr>
                <a:solidFill>
                  <a:schemeClr val="tx1"/>
                </a:solidFill>
              </a:defRPr>
            </a:lvl4pPr>
            <a:lvl5pPr marL="407194" indent="-134541">
              <a:defRPr>
                <a:solidFill>
                  <a:schemeClr val="tx1"/>
                </a:solidFill>
              </a:defRPr>
            </a:lvl5pPr>
            <a:lvl6pPr marL="535781" indent="-134541">
              <a:defRPr>
                <a:solidFill>
                  <a:schemeClr val="tx1"/>
                </a:solidFill>
              </a:defRPr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016001" y="3552825"/>
            <a:ext cx="10943167" cy="113091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>
            <p:custDataLst>
              <p:tags r:id="rId8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>
              <p:custDataLst>
                <p:tags r:id="rId12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>
              <p:custDataLst>
                <p:tags r:id="rId16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>
              <p:custDataLst>
                <p:tags r:id="rId17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>
              <p:custDataLst>
                <p:tags r:id="rId18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>
              <p:custDataLst>
                <p:tags r:id="rId19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>
              <p:custDataLst>
                <p:tags r:id="rId11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22459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fld id="{7BA675A8-D6CE-40E6-A7F9-5D508D36C24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8" name="Picture 2" descr="image00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5272" y="5633745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4895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12192000" cy="1188000"/>
          </a:xfr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1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0502903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171451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fld id="{DEBCB8D2-32AE-4612-857C-0562E0E2260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303" y="5803937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9987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2600" y="5862933"/>
            <a:ext cx="1752600" cy="5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solidFill>
            <a:schemeClr val="tx2"/>
          </a:soli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015999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878785"/>
                </a:solidFill>
              </a:defRPr>
            </a:lvl1pPr>
          </a:lstStyle>
          <a:p>
            <a:r>
              <a:rPr lang="en-GB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21629402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E2C09A7-3C3E-4A2E-892E-CD4CD934C5B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624419" y="1144589"/>
            <a:ext cx="1094316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0702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AD6377-1D8B-46F8-BDD8-6519E3AFE40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5"/>
            <a:ext cx="5230284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027964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650B72-B71F-4772-ADFC-E43E7CEFCEE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8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3" y="3684235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487831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602D43-4593-4A02-BF8C-B4C99EEB338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0339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458C64-EDD4-49E3-A6A2-8C7B3651AA6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485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485394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fld id="{08E61F0E-E990-4EDC-A8B8-818DD2248BE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1869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991115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3" y="1560513"/>
            <a:ext cx="10104967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0" indent="1191" algn="ctr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35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2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05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75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/>
              <a:t>Click to edit text (Indent for different styles incl. author level – level 3)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  <a:endParaRPr lang="en-GB" dirty="0"/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6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prstClr val="white"/>
              </a:solidFill>
            </a:endParaRP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fld id="{8A5274B4-46A7-44DF-BC99-82DB7F57BED5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9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71387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12192000" cy="1188000"/>
          </a:xfrm>
          <a:solidFill>
            <a:schemeClr val="tx2"/>
          </a:solidFill>
        </p:spPr>
        <p:txBody>
          <a:bodyPr lIns="756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1747838" algn="l"/>
              </a:tabLst>
              <a:defRPr sz="135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07533" y="744071"/>
            <a:ext cx="10663824" cy="1438742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4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divider title (3 lines max)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432174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78"/>
            <a:ext cx="12192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10502903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171451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0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634376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12192000" cy="1188000"/>
          </a:xfr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36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5837892"/>
            <a:ext cx="1828801" cy="60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7"/>
          <p:cNvSpPr txBox="1">
            <a:spLocks noChangeArrowheads="1"/>
          </p:cNvSpPr>
          <p:nvPr userDrawn="1"/>
        </p:nvSpPr>
        <p:spPr bwMode="auto">
          <a:xfrm>
            <a:off x="10502902" y="11112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 userDrawn="1"/>
        </p:nvSpPr>
        <p:spPr bwMode="auto">
          <a:xfrm>
            <a:off x="171451" y="11112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878785"/>
                </a:solidFill>
              </a:defRPr>
            </a:lvl1pPr>
          </a:lstStyle>
          <a:p>
            <a:r>
              <a:rPr lang="en-GB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946672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20" y="3506788"/>
            <a:ext cx="52323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26535" y="325941"/>
            <a:ext cx="5230284" cy="2895160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32700" y="58261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7632700" y="2889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61077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4419" y="1214422"/>
            <a:ext cx="8805356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divider title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624417" y="3506788"/>
            <a:ext cx="52324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>
            <p:custDataLst>
              <p:tags r:id="rId3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>
              <p:custDataLst>
                <p:tags r:id="rId8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>
              <p:custDataLst>
                <p:tags r:id="rId10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>
              <p:custDataLst>
                <p:tags r:id="rId7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srgbClr val="0000FF"/>
              </a:solidFill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411888168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0719" y="2333332"/>
            <a:ext cx="11041808" cy="1329395"/>
          </a:xfrm>
        </p:spPr>
        <p:txBody>
          <a:bodyPr/>
          <a:lstStyle>
            <a:lvl1pPr>
              <a:defRPr sz="315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insert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721" y="6042101"/>
            <a:ext cx="5471583" cy="298926"/>
          </a:xfrm>
        </p:spPr>
        <p:txBody>
          <a:bodyPr/>
          <a:lstStyle>
            <a:lvl1pPr marL="0" indent="0" algn="l">
              <a:buNone/>
              <a:defRPr sz="900">
                <a:solidFill>
                  <a:schemeClr val="accent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insert date</a:t>
            </a:r>
            <a:endParaRPr lang="en-C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4416" y="4764380"/>
            <a:ext cx="5880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cs typeface="Arial" panose="020B0604020202020204" pitchFamily="34" charset="0"/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699527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006601" y="6572249"/>
            <a:ext cx="7722196" cy="19170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">
                <a:latin typeface="Arial" panose="020B0604020202020204" pitchFamily="34" charset="0"/>
              </a:defRPr>
            </a:lvl1pPr>
          </a:lstStyle>
          <a:p>
            <a:r>
              <a:rPr lang="en-CA">
                <a:solidFill>
                  <a:prstClr val="black"/>
                </a:solidFill>
              </a:rPr>
              <a:t>FA161 – ES Net Concepts and Installation</a:t>
            </a:r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57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2" y="1219200"/>
            <a:ext cx="52959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1219200"/>
            <a:ext cx="5295900" cy="457791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3300" y="6414228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2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cs typeface="Arial" panose="020B0604020202020204" pitchFamily="34" charset="0"/>
              </a:rPr>
              <a:t>FA161 – ES Net Concepts and Installation</a:t>
            </a: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462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20" name="Title 17"/>
          <p:cNvSpPr txBox="1">
            <a:spLocks/>
          </p:cNvSpPr>
          <p:nvPr/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buSzPct val="150000"/>
              <a:defRPr/>
            </a:pP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1828800"/>
            <a:ext cx="4267200" cy="19050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FA161 – ES Net Concepts and Installation</a:t>
            </a:r>
            <a:endParaRPr lang="en-US" dirty="0"/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99236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 noChangeAspect="1"/>
          </p:cNvSpPr>
          <p:nvPr>
            <p:ph idx="1" hasCustomPrompt="1"/>
          </p:nvPr>
        </p:nvSpPr>
        <p:spPr>
          <a:xfrm>
            <a:off x="4998720" y="1737361"/>
            <a:ext cx="5120640" cy="21978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rgbClr val="696B6F"/>
                </a:solidFill>
              </a:defRPr>
            </a:lvl1pPr>
            <a:lvl2pPr marL="457200" indent="29210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FA161 – ES Net Concepts and Installation</a:t>
            </a:r>
            <a:endParaRPr lang="en-US" dirty="0"/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874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Global Backgroun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26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057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Rectángulo 38"/>
          <p:cNvSpPr/>
          <p:nvPr/>
        </p:nvSpPr>
        <p:spPr>
          <a:xfrm flipV="1">
            <a:off x="1" y="1003300"/>
            <a:ext cx="12196233" cy="46038"/>
          </a:xfrm>
          <a:prstGeom prst="rect">
            <a:avLst/>
          </a:prstGeom>
          <a:solidFill>
            <a:srgbClr val="FFA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D11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5375"/>
            <a:ext cx="12170555" cy="4447248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FA161 – ES Net Concepts and Installation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10972800" cy="462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99751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5720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  <a:lvl2pPr marL="687388" indent="-227013">
              <a:defRPr sz="2000"/>
            </a:lvl2pPr>
            <a:lvl3pPr marL="1141413" indent="-227013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FA161 – ES Net Concepts and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09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8" y="1144589"/>
            <a:ext cx="1094316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952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idx="12"/>
          </p:nvPr>
        </p:nvSpPr>
        <p:spPr>
          <a:xfrm>
            <a:off x="60960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idx="13"/>
          </p:nvPr>
        </p:nvSpPr>
        <p:spPr>
          <a:xfrm>
            <a:off x="646176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71120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54304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FA161 – ES Net Concepts and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0768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C9EF79-4FCD-4C54-9824-3B45380AD4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490472"/>
            <a:ext cx="5181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FA161 – ES Net Concepts and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436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FA161 – ES Net Concepts and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89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12193588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609601" y="3657600"/>
            <a:ext cx="10972800" cy="928912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09601" y="4724397"/>
            <a:ext cx="10972800" cy="3048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subtitle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36" descr="JCI_RGB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939" y="5673728"/>
            <a:ext cx="1726313" cy="7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409973"/>
            <a:ext cx="6857999" cy="6860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0"/>
            <a:r>
              <a:rPr lang="en-US" dirty="0"/>
              <a:t>Click to type Project Lead/ID Name</a:t>
            </a:r>
          </a:p>
        </p:txBody>
      </p:sp>
    </p:spTree>
    <p:extLst>
      <p:ext uri="{BB962C8B-B14F-4D97-AF65-F5344CB8AC3E}">
        <p14:creationId xmlns:p14="http://schemas.microsoft.com/office/powerpoint/2010/main" val="34064446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4007ES - Hardware Overview</a:t>
            </a:r>
          </a:p>
        </p:txBody>
      </p:sp>
    </p:spTree>
    <p:extLst>
      <p:ext uri="{BB962C8B-B14F-4D97-AF65-F5344CB8AC3E}">
        <p14:creationId xmlns:p14="http://schemas.microsoft.com/office/powerpoint/2010/main" val="399911571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ructional Strate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393699" y="1153062"/>
            <a:ext cx="5577840" cy="52477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6229350" y="1153062"/>
            <a:ext cx="5577840" cy="52477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4007ES - Hardware Overview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4928"/>
            <a:ext cx="46545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8338F"/>
                </a:solidFill>
              </a:rPr>
              <a:t>Instructional 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900" y="800235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About the 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2505" y="800235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Training Goal and Objectives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900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Proposed duration: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900" y="3006619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Target audience: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900" y="4762500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Prerequisites: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44779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69900" y="319965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6851" y="4951519"/>
            <a:ext cx="543153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2505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TRAINING GOAL: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02505" y="3858874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OBJECTIVES: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02504" y="1447797"/>
            <a:ext cx="5432296" cy="227685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302504" y="4046873"/>
            <a:ext cx="5432296" cy="227624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9913703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ructional Strate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 bwMode="gray">
          <a:xfrm>
            <a:off x="6229350" y="4023359"/>
            <a:ext cx="557784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393699" y="1153062"/>
            <a:ext cx="5577840" cy="52477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6229350" y="1153062"/>
            <a:ext cx="557784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4007ES - Hardware Overview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4928"/>
            <a:ext cx="46545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8338F"/>
                </a:solidFill>
              </a:rPr>
              <a:t>Instructional 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900" y="800235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Training Methodology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2505" y="800235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Evaluation Methodology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900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INSTRUCTIONAL DESIGN METHODS: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900" y="3006619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TREATMENTS AND THEMES: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900" y="4762500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INTERACTIVITY AND MEDIA STRATEGY: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44779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69900" y="319965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6851" y="4951519"/>
            <a:ext cx="543153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02504" y="1447795"/>
            <a:ext cx="5432296" cy="201168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302504" y="4317580"/>
            <a:ext cx="5432296" cy="201168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302505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EVALUATION PLAN AND GOALS: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6302505" y="4133849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OBJECTIVES: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6302505" y="3685546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Miscellaneous</a:t>
            </a:r>
          </a:p>
        </p:txBody>
      </p:sp>
    </p:spTree>
    <p:extLst>
      <p:ext uri="{BB962C8B-B14F-4D97-AF65-F5344CB8AC3E}">
        <p14:creationId xmlns:p14="http://schemas.microsoft.com/office/powerpoint/2010/main" val="39202097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83718" y="3884716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Feedback</a:t>
            </a:r>
          </a:p>
        </p:txBody>
      </p:sp>
      <p:sp>
        <p:nvSpPr>
          <p:cNvPr id="94" name="Rectangle 93"/>
          <p:cNvSpPr/>
          <p:nvPr/>
        </p:nvSpPr>
        <p:spPr bwMode="gray">
          <a:xfrm>
            <a:off x="5107517" y="4237545"/>
            <a:ext cx="66167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183717" y="4356797"/>
            <a:ext cx="2075116" cy="29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are the consequences of bad performance?</a:t>
            </a:r>
          </a:p>
        </p:txBody>
      </p:sp>
      <p:sp>
        <p:nvSpPr>
          <p:cNvPr id="96" name="Text Placeholder 2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183717" y="4688444"/>
            <a:ext cx="2075116" cy="163677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366720" y="4356797"/>
            <a:ext cx="2082079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do these consequences look like?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545469" y="4356797"/>
            <a:ext cx="1985188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are the indicators of good performance?</a:t>
            </a:r>
          </a:p>
        </p:txBody>
      </p:sp>
      <p:sp>
        <p:nvSpPr>
          <p:cNvPr id="99" name="Text Placeholder 2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7364593" y="4688444"/>
            <a:ext cx="2075116" cy="163677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00" name="Text Placeholder 2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9545469" y="4688444"/>
            <a:ext cx="2075116" cy="163677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178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393700" y="1572029"/>
            <a:ext cx="66167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gray">
          <a:xfrm>
            <a:off x="7366000" y="1572027"/>
            <a:ext cx="44450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4007ES - Hardware Overview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4928"/>
            <a:ext cx="46545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B8E0">
                    <a:lumMod val="75000"/>
                  </a:srgbClr>
                </a:solidFill>
              </a:rPr>
              <a:t>Objective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901" y="1219200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Context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84" y="1219200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Challenge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900" y="1691279"/>
            <a:ext cx="1892300" cy="14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WHERE IS THIS HAPPENING?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866765"/>
            <a:ext cx="2075116" cy="179083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75284" y="1691279"/>
            <a:ext cx="1973516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problem is the learner facing?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381000" y="771208"/>
            <a:ext cx="11430005" cy="458052"/>
          </a:xfrm>
        </p:spPr>
        <p:txBody>
          <a:bodyPr anchor="t"/>
          <a:lstStyle>
            <a:lvl1pPr>
              <a:defRPr sz="1400" baseline="0"/>
            </a:lvl1pPr>
          </a:lstStyle>
          <a:p>
            <a:r>
              <a:rPr lang="en-US" dirty="0"/>
              <a:t>[Input your performance-based learning objective here. The CCAF below should support only this objective. Insert a new slide for each objective in the learning solution.]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52904" y="1691279"/>
            <a:ext cx="1985188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WHO IS INVOLVED?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831652" y="1691279"/>
            <a:ext cx="1985188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IS THE SITUATION?</a:t>
            </a:r>
          </a:p>
        </p:txBody>
      </p:sp>
      <p:sp>
        <p:nvSpPr>
          <p:cNvPr id="62" name="Text Placeholder 2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650776" y="1866765"/>
            <a:ext cx="2075116" cy="179083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3" name="Text Placeholder 2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31652" y="1866765"/>
            <a:ext cx="2075116" cy="179083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4" name="Text Placeholder 2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475284" y="2022926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5" name="Text Placeholder 2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646984" y="2022926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643142" y="1691279"/>
            <a:ext cx="1973516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does performance</a:t>
            </a:r>
            <a:b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look like?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69900" y="3884716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Activity</a:t>
            </a:r>
          </a:p>
        </p:txBody>
      </p:sp>
      <p:sp>
        <p:nvSpPr>
          <p:cNvPr id="101" name="Rectangle 100"/>
          <p:cNvSpPr/>
          <p:nvPr/>
        </p:nvSpPr>
        <p:spPr bwMode="gray">
          <a:xfrm>
            <a:off x="383972" y="4237545"/>
            <a:ext cx="44450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93256" y="4356797"/>
            <a:ext cx="1973516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is a good way to represent this challenge?</a:t>
            </a:r>
          </a:p>
        </p:txBody>
      </p:sp>
      <p:sp>
        <p:nvSpPr>
          <p:cNvPr id="103" name="Text Placeholder 2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93256" y="4688444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04" name="Text Placeholder 2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664956" y="4688444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661114" y="4356797"/>
            <a:ext cx="2078958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are learners being asked to do?</a:t>
            </a:r>
          </a:p>
        </p:txBody>
      </p:sp>
    </p:spTree>
    <p:extLst>
      <p:ext uri="{BB962C8B-B14F-4D97-AF65-F5344CB8AC3E}">
        <p14:creationId xmlns:p14="http://schemas.microsoft.com/office/powerpoint/2010/main" val="23542295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381001" y="582605"/>
            <a:ext cx="243839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Sub-objective: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8823" y="194928"/>
            <a:ext cx="196615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Screen number:</a:t>
            </a:r>
          </a:p>
        </p:txBody>
      </p:sp>
      <p:sp>
        <p:nvSpPr>
          <p:cNvPr id="56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1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4007ES - Hardware Overview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1066800"/>
            <a:ext cx="5714999" cy="0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332" y="1191297"/>
            <a:ext cx="351129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7DBA00">
                    <a:lumMod val="75000"/>
                  </a:srgbClr>
                </a:solidFill>
              </a:rPr>
              <a:t>On-screen text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1001" y="194928"/>
            <a:ext cx="84541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Topic:</a:t>
            </a:r>
          </a:p>
        </p:txBody>
      </p:sp>
      <p:sp>
        <p:nvSpPr>
          <p:cNvPr id="42" name="Rectangle 41"/>
          <p:cNvSpPr/>
          <p:nvPr/>
        </p:nvSpPr>
        <p:spPr bwMode="gray">
          <a:xfrm>
            <a:off x="393700" y="1523999"/>
            <a:ext cx="5626100" cy="25907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592664"/>
            <a:ext cx="5449824" cy="2453468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302025"/>
            <a:ext cx="0" cy="60987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91400" y="270858"/>
            <a:ext cx="3511293" cy="15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878785"/>
                </a:solidFill>
              </a:rPr>
              <a:t>Insert picture ideas here</a:t>
            </a:r>
          </a:p>
        </p:txBody>
      </p:sp>
      <p:sp>
        <p:nvSpPr>
          <p:cNvPr id="50" name="Rectangle 49"/>
          <p:cNvSpPr/>
          <p:nvPr/>
        </p:nvSpPr>
        <p:spPr bwMode="gray">
          <a:xfrm>
            <a:off x="393700" y="4207798"/>
            <a:ext cx="5626100" cy="21930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6853" y="4271639"/>
            <a:ext cx="3511295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Note to programmers: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6853" y="5327319"/>
            <a:ext cx="3511295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Note to graphic designer:</a:t>
            </a:r>
          </a:p>
        </p:txBody>
      </p:sp>
      <p:sp>
        <p:nvSpPr>
          <p:cNvPr id="53" name="Text Placeholder 2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852" y="4468361"/>
            <a:ext cx="5452871" cy="804672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54" name="Text Placeholder 2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852" y="5523078"/>
            <a:ext cx="5452871" cy="801522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268200" y="0"/>
            <a:ext cx="1371600" cy="2438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Audio script: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notes pages for this purpose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Comments: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the Comments pane to add your review feedback. Include rationale for each comment. On the Review tab, click the Show Comments button.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145054" y="290476"/>
            <a:ext cx="2255372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25248" y="290476"/>
            <a:ext cx="494475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[#]</a:t>
            </a:r>
          </a:p>
        </p:txBody>
      </p:sp>
      <p:sp>
        <p:nvSpPr>
          <p:cNvPr id="26" name="Text Placeholder 2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2050902" y="679123"/>
            <a:ext cx="3868821" cy="32821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</p:spTree>
    <p:extLst>
      <p:ext uri="{BB962C8B-B14F-4D97-AF65-F5344CB8AC3E}">
        <p14:creationId xmlns:p14="http://schemas.microsoft.com/office/powerpoint/2010/main" val="14134440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1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4007ES - Hardware Overview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082862" y="193958"/>
            <a:ext cx="243839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Sub-objective: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548823" y="194928"/>
            <a:ext cx="196615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Screen number:</a:t>
            </a:r>
          </a:p>
        </p:txBody>
      </p:sp>
      <p:sp>
        <p:nvSpPr>
          <p:cNvPr id="15" name="Line 9"/>
          <p:cNvSpPr>
            <a:spLocks noChangeShapeType="1"/>
          </p:cNvSpPr>
          <p:nvPr userDrawn="1"/>
        </p:nvSpPr>
        <p:spPr bwMode="auto">
          <a:xfrm>
            <a:off x="381001" y="1066800"/>
            <a:ext cx="11240583" cy="0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81001" y="194928"/>
            <a:ext cx="84541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Topic: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145054" y="290476"/>
            <a:ext cx="2255372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  <p:sp>
        <p:nvSpPr>
          <p:cNvPr id="18" name="Text Placeholder 2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25248" y="290476"/>
            <a:ext cx="494475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[#]</a:t>
            </a:r>
          </a:p>
        </p:txBody>
      </p:sp>
      <p:sp>
        <p:nvSpPr>
          <p:cNvPr id="19" name="Text Placeholder 2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752763" y="290476"/>
            <a:ext cx="3868821" cy="32821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268200" y="0"/>
            <a:ext cx="1371600" cy="2438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Audio script: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notes pages for this purpose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Comments: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the Comments pane to add your review feedback. Include rationale for each comment. On the Review tab, click the Show Comments button.</a:t>
            </a:r>
          </a:p>
        </p:txBody>
      </p:sp>
    </p:spTree>
    <p:extLst>
      <p:ext uri="{BB962C8B-B14F-4D97-AF65-F5344CB8AC3E}">
        <p14:creationId xmlns:p14="http://schemas.microsoft.com/office/powerpoint/2010/main" val="3665023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96975"/>
            <a:ext cx="5230284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386220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76ADE9-223E-4928-AD13-B62FA9294216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6/16/2022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14B33D-619A-462F-860A-E8C25E88C407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96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16003" y="288930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015999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2" y="644952"/>
            <a:ext cx="10943167" cy="9663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502903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/>
        </p:nvSpPr>
        <p:spPr bwMode="auto">
          <a:xfrm>
            <a:off x="171451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2" name="Group 37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41450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6" name="TextBox 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02902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1451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  <p:custDataLst>
              <p:tags r:id="rId4"/>
            </p:custDataLst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  <p:custDataLst>
              <p:tags r:id="rId5"/>
            </p:custDataLst>
          </p:nvPr>
        </p:nvSpPr>
        <p:spPr>
          <a:xfrm>
            <a:off x="0" y="-2"/>
            <a:ext cx="12192000" cy="406402"/>
          </a:xfrm>
          <a:prstGeom prst="rect">
            <a:avLst/>
          </a:prstGeom>
          <a:solidFill>
            <a:schemeClr val="tx2"/>
          </a:soli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271463" indent="-134541">
              <a:defRPr>
                <a:solidFill>
                  <a:schemeClr val="tx1"/>
                </a:solidFill>
              </a:defRPr>
            </a:lvl4pPr>
            <a:lvl5pPr marL="407194" indent="-134541">
              <a:defRPr>
                <a:solidFill>
                  <a:schemeClr val="tx1"/>
                </a:solidFill>
              </a:defRPr>
            </a:lvl5pPr>
            <a:lvl6pPr marL="535781" indent="-134541">
              <a:defRPr>
                <a:solidFill>
                  <a:schemeClr val="tx1"/>
                </a:solidFill>
              </a:defRPr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016001" y="3552825"/>
            <a:ext cx="10943167" cy="113091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>
            <p:custDataLst>
              <p:tags r:id="rId8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>
              <p:custDataLst>
                <p:tags r:id="rId12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>
              <p:custDataLst>
                <p:tags r:id="rId16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>
              <p:custDataLst>
                <p:tags r:id="rId17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>
              <p:custDataLst>
                <p:tags r:id="rId18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>
              <p:custDataLst>
                <p:tags r:id="rId19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>
              <p:custDataLst>
                <p:tags r:id="rId11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8" name="Picture 2" descr="image00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5272" y="5633745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75291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12192000" cy="1188000"/>
          </a:xfr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1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0502903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171451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303" y="5803937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4240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624419" y="1144589"/>
            <a:ext cx="1094316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64185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5"/>
            <a:ext cx="5230284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88421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8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3" y="3684235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4056420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6125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3444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4005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96976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161199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3321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402539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3" y="1560513"/>
            <a:ext cx="10104967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0" indent="1191" algn="ctr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35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2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05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75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/>
              <a:t>Click to edit text (Indent for different styles incl. author level – level 3)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  <a:endParaRPr lang="en-GB" dirty="0"/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6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prstClr val="white"/>
              </a:solidFill>
            </a:endParaRP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9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07938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12192000" cy="1188000"/>
          </a:xfrm>
          <a:solidFill>
            <a:schemeClr val="tx2"/>
          </a:solidFill>
        </p:spPr>
        <p:txBody>
          <a:bodyPr lIns="756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1747838" algn="l"/>
              </a:tabLst>
              <a:defRPr sz="135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07533" y="744071"/>
            <a:ext cx="10663824" cy="1438742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4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divider title (3 lines max)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432174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78"/>
            <a:ext cx="12192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10502903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171451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0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602177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20" y="3506788"/>
            <a:ext cx="52323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26535" y="325941"/>
            <a:ext cx="5230284" cy="2895160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32700" y="58261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7632700" y="2889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6664185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4419" y="1214422"/>
            <a:ext cx="8805356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divider title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624417" y="3506788"/>
            <a:ext cx="52324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>
            <p:custDataLst>
              <p:tags r:id="rId3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>
              <p:custDataLst>
                <p:tags r:id="rId8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>
              <p:custDataLst>
                <p:tags r:id="rId10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>
              <p:custDataLst>
                <p:tags r:id="rId7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srgbClr val="0000FF"/>
              </a:solidFill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8181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0719" y="2333332"/>
            <a:ext cx="11041808" cy="1329395"/>
          </a:xfrm>
        </p:spPr>
        <p:txBody>
          <a:bodyPr/>
          <a:lstStyle>
            <a:lvl1pPr>
              <a:defRPr sz="315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insert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721" y="6042101"/>
            <a:ext cx="5471583" cy="298926"/>
          </a:xfrm>
        </p:spPr>
        <p:txBody>
          <a:bodyPr/>
          <a:lstStyle>
            <a:lvl1pPr marL="0" indent="0" algn="l">
              <a:buNone/>
              <a:defRPr sz="900">
                <a:solidFill>
                  <a:schemeClr val="accent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insert date</a:t>
            </a:r>
            <a:endParaRPr lang="en-C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4416" y="4764380"/>
            <a:ext cx="5880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46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006601" y="6572249"/>
            <a:ext cx="7722196" cy="19170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">
                <a:latin typeface="Arial" panose="020B0604020202020204" pitchFamily="34" charset="0"/>
              </a:defRPr>
            </a:lvl1pPr>
          </a:lstStyle>
          <a:p>
            <a:r>
              <a:rPr lang="en-CA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988228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2" y="1219200"/>
            <a:ext cx="52959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1219200"/>
            <a:ext cx="5295900" cy="457791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3300" y="6414228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56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0214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510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20" name="Title 17"/>
          <p:cNvSpPr txBox="1">
            <a:spLocks/>
          </p:cNvSpPr>
          <p:nvPr/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buSzPct val="150000"/>
              <a:defRPr/>
            </a:pP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1828800"/>
            <a:ext cx="4267200" cy="19050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66107"/>
      </p:ext>
    </p:extLst>
  </p:cSld>
  <p:clrMapOvr>
    <a:masterClrMapping/>
  </p:clrMapOvr>
  <p:transition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 noChangeAspect="1"/>
          </p:cNvSpPr>
          <p:nvPr>
            <p:ph idx="1" hasCustomPrompt="1"/>
          </p:nvPr>
        </p:nvSpPr>
        <p:spPr>
          <a:xfrm>
            <a:off x="4998720" y="1737361"/>
            <a:ext cx="5120640" cy="21978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rgbClr val="696B6F"/>
                </a:solidFill>
              </a:defRPr>
            </a:lvl1pPr>
            <a:lvl2pPr marL="457200" indent="29210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776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Global Backgroun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26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057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Rectángulo 38"/>
          <p:cNvSpPr/>
          <p:nvPr/>
        </p:nvSpPr>
        <p:spPr>
          <a:xfrm flipV="1">
            <a:off x="1" y="1003300"/>
            <a:ext cx="12196233" cy="46038"/>
          </a:xfrm>
          <a:prstGeom prst="rect">
            <a:avLst/>
          </a:prstGeom>
          <a:solidFill>
            <a:srgbClr val="FFA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D11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5375"/>
            <a:ext cx="12170555" cy="4447248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10972800" cy="462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8766272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5720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  <a:lvl2pPr marL="687388" indent="-227013">
              <a:defRPr sz="2000"/>
            </a:lvl2pPr>
            <a:lvl3pPr marL="1141413" indent="-227013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2518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idx="12"/>
          </p:nvPr>
        </p:nvSpPr>
        <p:spPr>
          <a:xfrm>
            <a:off x="60960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idx="13"/>
          </p:nvPr>
        </p:nvSpPr>
        <p:spPr>
          <a:xfrm>
            <a:off x="646176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71120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54304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2186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C9EF79-4FCD-4C54-9824-3B45380AD4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490472"/>
            <a:ext cx="5181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1319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8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9408931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28587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tags" Target="../tags/tag16.xml"/><Relationship Id="rId21" Type="http://schemas.openxmlformats.org/officeDocument/2006/relationships/slideLayout" Target="../slideLayouts/slideLayout37.xml"/><Relationship Id="rId34" Type="http://schemas.openxmlformats.org/officeDocument/2006/relationships/tags" Target="../tags/tag11.xml"/><Relationship Id="rId42" Type="http://schemas.openxmlformats.org/officeDocument/2006/relationships/tags" Target="../tags/tag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tags" Target="../tags/tag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tags" Target="../tags/tag9.xml"/><Relationship Id="rId37" Type="http://schemas.openxmlformats.org/officeDocument/2006/relationships/tags" Target="../tags/tag14.xml"/><Relationship Id="rId40" Type="http://schemas.openxmlformats.org/officeDocument/2006/relationships/tags" Target="../tags/tag17.xml"/><Relationship Id="rId45" Type="http://schemas.openxmlformats.org/officeDocument/2006/relationships/image" Target="../media/image3.jpe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tags" Target="../tags/tag5.xml"/><Relationship Id="rId36" Type="http://schemas.openxmlformats.org/officeDocument/2006/relationships/tags" Target="../tags/tag13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ags" Target="../tags/tag8.xml"/><Relationship Id="rId44" Type="http://schemas.openxmlformats.org/officeDocument/2006/relationships/tags" Target="../tags/tag21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heme" Target="../theme/theme2.xml"/><Relationship Id="rId30" Type="http://schemas.openxmlformats.org/officeDocument/2006/relationships/tags" Target="../tags/tag7.xml"/><Relationship Id="rId35" Type="http://schemas.openxmlformats.org/officeDocument/2006/relationships/tags" Target="../tags/tag12.xml"/><Relationship Id="rId43" Type="http://schemas.openxmlformats.org/officeDocument/2006/relationships/tags" Target="../tags/tag20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tags" Target="../tags/tag10.xml"/><Relationship Id="rId38" Type="http://schemas.openxmlformats.org/officeDocument/2006/relationships/tags" Target="../tags/tag15.xml"/><Relationship Id="rId20" Type="http://schemas.openxmlformats.org/officeDocument/2006/relationships/slideLayout" Target="../slideLayouts/slideLayout36.xml"/><Relationship Id="rId41" Type="http://schemas.openxmlformats.org/officeDocument/2006/relationships/tags" Target="../tags/tag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tags" Target="../tags/tag75.xml"/><Relationship Id="rId21" Type="http://schemas.openxmlformats.org/officeDocument/2006/relationships/slideLayout" Target="../slideLayouts/slideLayout71.xml"/><Relationship Id="rId34" Type="http://schemas.openxmlformats.org/officeDocument/2006/relationships/tags" Target="../tags/tag70.xml"/><Relationship Id="rId42" Type="http://schemas.openxmlformats.org/officeDocument/2006/relationships/tags" Target="../tags/tag78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tags" Target="../tags/tag6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tags" Target="../tags/tag68.xml"/><Relationship Id="rId37" Type="http://schemas.openxmlformats.org/officeDocument/2006/relationships/tags" Target="../tags/tag73.xml"/><Relationship Id="rId40" Type="http://schemas.openxmlformats.org/officeDocument/2006/relationships/tags" Target="../tags/tag76.xml"/><Relationship Id="rId45" Type="http://schemas.openxmlformats.org/officeDocument/2006/relationships/image" Target="../media/image3.jpe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tags" Target="../tags/tag64.xml"/><Relationship Id="rId36" Type="http://schemas.openxmlformats.org/officeDocument/2006/relationships/tags" Target="../tags/tag72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tags" Target="../tags/tag67.xml"/><Relationship Id="rId44" Type="http://schemas.openxmlformats.org/officeDocument/2006/relationships/tags" Target="../tags/tag8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4.xml"/><Relationship Id="rId30" Type="http://schemas.openxmlformats.org/officeDocument/2006/relationships/tags" Target="../tags/tag66.xml"/><Relationship Id="rId35" Type="http://schemas.openxmlformats.org/officeDocument/2006/relationships/tags" Target="../tags/tag71.xml"/><Relationship Id="rId43" Type="http://schemas.openxmlformats.org/officeDocument/2006/relationships/tags" Target="../tags/tag79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tags" Target="../tags/tag69.xml"/><Relationship Id="rId38" Type="http://schemas.openxmlformats.org/officeDocument/2006/relationships/tags" Target="../tags/tag74.xml"/><Relationship Id="rId20" Type="http://schemas.openxmlformats.org/officeDocument/2006/relationships/slideLayout" Target="../slideLayouts/slideLayout70.xml"/><Relationship Id="rId41" Type="http://schemas.openxmlformats.org/officeDocument/2006/relationships/tags" Target="../tags/tag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1" name="Picture 10" descr="JCI_RGB.emf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136" y="6234113"/>
            <a:ext cx="146261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419" y="1144589"/>
            <a:ext cx="1094316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cs typeface="Arial" panose="020B0604020202020204" pitchFamily="34" charset="0"/>
              </a:rPr>
              <a:t>FA161 – ES Net Concepts and Installation</a:t>
            </a:r>
          </a:p>
        </p:txBody>
      </p:sp>
      <p:grpSp>
        <p:nvGrpSpPr>
          <p:cNvPr id="2" name="Group 1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14" name="Rectangle 1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95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737" r:id="rId16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754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689" userDrawn="1">
          <p15:clr>
            <a:srgbClr val="F26B43"/>
          </p15:clr>
        </p15:guide>
        <p15:guide id="7" pos="3991" userDrawn="1">
          <p15:clr>
            <a:srgbClr val="F26B43"/>
          </p15:clr>
        </p15:guide>
        <p15:guide id="8" orient="horz" pos="42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24421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  <p:custDataLst>
              <p:tags r:id="rId29"/>
            </p:custDataLst>
          </p:nvPr>
        </p:nvSpPr>
        <p:spPr bwMode="auto">
          <a:xfrm>
            <a:off x="624421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14436" y="6557665"/>
            <a:ext cx="35983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prstClr val="white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 bwMode="auto">
          <a:xfrm>
            <a:off x="624420" y="1144589"/>
            <a:ext cx="1094316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A8124-07DE-4846-92D8-D3F1D907EE0D}" type="slidenum">
              <a:rPr lang="en-GB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14" name="Rectangle 13"/>
            <p:cNvSpPr/>
            <p:nvPr userDrawn="1">
              <p:custDataLst>
                <p:tags r:id="rId44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>
            <p:custDataLst>
              <p:tags r:id="rId34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>
              <p:custDataLst>
                <p:tags r:id="rId36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>
              <p:custDataLst>
                <p:tags r:id="rId37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>
              <p:custDataLst>
                <p:tags r:id="rId38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>
              <p:custDataLst>
                <p:tags r:id="rId39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>
              <p:custDataLst>
                <p:tags r:id="rId40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>
              <p:custDataLst>
                <p:tags r:id="rId41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>
              <p:custDataLst>
                <p:tags r:id="rId42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>
              <p:custDataLst>
                <p:tags r:id="rId43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sp>
        <p:nvSpPr>
          <p:cNvPr id="40" name="Footer Placeholder 1"/>
          <p:cNvSpPr txBox="1">
            <a:spLocks/>
          </p:cNvSpPr>
          <p:nvPr userDrawn="1">
            <p:custDataLst>
              <p:tags r:id="rId35"/>
            </p:custDataLst>
          </p:nvPr>
        </p:nvSpPr>
        <p:spPr>
          <a:xfrm>
            <a:off x="488509" y="6606367"/>
            <a:ext cx="321116" cy="16842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2" name="Picture 2" descr="image002"/>
          <p:cNvPicPr>
            <a:picLocks noChangeAspect="1" noChangeArrowheads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73894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72729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78706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541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89">
          <p15:clr>
            <a:srgbClr val="F26B43"/>
          </p15:clr>
        </p15:guide>
        <p15:guide id="7" pos="3991">
          <p15:clr>
            <a:srgbClr val="F26B43"/>
          </p15:clr>
        </p15:guide>
        <p15:guide id="8" orient="horz" pos="42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9"/>
          <p:cNvSpPr>
            <a:spLocks noChangeShapeType="1"/>
          </p:cNvSpPr>
          <p:nvPr userDrawn="1"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94928"/>
            <a:ext cx="1143000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1" name="Picture 10" descr="JCI_RGB.emf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7255" y="6234113"/>
            <a:ext cx="1113750" cy="4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381001" y="1066800"/>
            <a:ext cx="1143000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76400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</a:rPr>
              <a:t>4007ES - Hardware Overview</a:t>
            </a:r>
            <a:endParaRPr lang="en-GB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3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224">
          <p15:clr>
            <a:srgbClr val="F26B43"/>
          </p15:clr>
        </p15:guide>
        <p15:guide id="9" pos="2490">
          <p15:clr>
            <a:srgbClr val="F26B43"/>
          </p15:clr>
        </p15:guide>
        <p15:guide id="10" pos="2640">
          <p15:clr>
            <a:srgbClr val="F26B43"/>
          </p15:clr>
        </p15:guide>
        <p15:guide id="11" pos="2792">
          <p15:clr>
            <a:srgbClr val="F26B43"/>
          </p15:clr>
        </p15:guide>
        <p15:guide id="12" pos="4888">
          <p15:clr>
            <a:srgbClr val="F26B43"/>
          </p15:clr>
        </p15:guide>
        <p15:guide id="13" pos="5038">
          <p15:clr>
            <a:srgbClr val="F26B43"/>
          </p15:clr>
        </p15:guide>
        <p15:guide id="14" pos="5188">
          <p15:clr>
            <a:srgbClr val="F26B43"/>
          </p15:clr>
        </p15:guide>
        <p15:guide id="15" pos="240">
          <p15:clr>
            <a:srgbClr val="F26B43"/>
          </p15:clr>
        </p15:guide>
        <p15:guide id="16" pos="74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24421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  <p:custDataLst>
              <p:tags r:id="rId29"/>
            </p:custDataLst>
          </p:nvPr>
        </p:nvSpPr>
        <p:spPr bwMode="auto">
          <a:xfrm>
            <a:off x="624421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14436" y="6557665"/>
            <a:ext cx="35983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prstClr val="white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 bwMode="auto">
          <a:xfrm>
            <a:off x="624420" y="1144589"/>
            <a:ext cx="1094316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14" name="Rectangle 13"/>
            <p:cNvSpPr/>
            <p:nvPr userDrawn="1">
              <p:custDataLst>
                <p:tags r:id="rId44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>
            <p:custDataLst>
              <p:tags r:id="rId34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>
              <p:custDataLst>
                <p:tags r:id="rId36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>
              <p:custDataLst>
                <p:tags r:id="rId37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>
              <p:custDataLst>
                <p:tags r:id="rId38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>
              <p:custDataLst>
                <p:tags r:id="rId39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>
              <p:custDataLst>
                <p:tags r:id="rId40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>
              <p:custDataLst>
                <p:tags r:id="rId41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>
              <p:custDataLst>
                <p:tags r:id="rId42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>
              <p:custDataLst>
                <p:tags r:id="rId43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sp>
        <p:nvSpPr>
          <p:cNvPr id="40" name="Footer Placeholder 1"/>
          <p:cNvSpPr txBox="1">
            <a:spLocks/>
          </p:cNvSpPr>
          <p:nvPr userDrawn="1">
            <p:custDataLst>
              <p:tags r:id="rId35"/>
            </p:custDataLst>
          </p:nvPr>
        </p:nvSpPr>
        <p:spPr>
          <a:xfrm>
            <a:off x="488509" y="6606367"/>
            <a:ext cx="321116" cy="16842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2" name="Picture 2" descr="image002"/>
          <p:cNvPicPr>
            <a:picLocks noChangeAspect="1" noChangeArrowheads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5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ransition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73894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72729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78706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541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89">
          <p15:clr>
            <a:srgbClr val="F26B43"/>
          </p15:clr>
        </p15:guide>
        <p15:guide id="7" pos="3991">
          <p15:clr>
            <a:srgbClr val="F26B43"/>
          </p15:clr>
        </p15:guide>
        <p15:guide id="8" orient="horz" pos="42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9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0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3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4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5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6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8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9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0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3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4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6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8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9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0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0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2800" dirty="0"/>
              <a:t>TrueSite Workstation Version 6.03 : In-Depth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1015998" y="4850354"/>
            <a:ext cx="7442202" cy="1614977"/>
          </a:xfrm>
        </p:spPr>
        <p:txBody>
          <a:bodyPr/>
          <a:lstStyle/>
          <a:p>
            <a:r>
              <a:rPr lang="en-US" sz="2000" dirty="0"/>
              <a:t>Technical details on the hardware, software, programming and configuration for this launch</a:t>
            </a:r>
          </a:p>
          <a:p>
            <a:endParaRPr lang="en-US" sz="1800" dirty="0"/>
          </a:p>
          <a:p>
            <a:r>
              <a:rPr lang="en-US" sz="1800" dirty="0"/>
              <a:t>Product Launch Presentation</a:t>
            </a:r>
          </a:p>
          <a:p>
            <a:r>
              <a:rPr lang="en-US" sz="1800" dirty="0"/>
              <a:t>May, 2022</a:t>
            </a:r>
          </a:p>
          <a:p>
            <a:endParaRPr lang="en-US" sz="1800" dirty="0"/>
          </a:p>
        </p:txBody>
      </p: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24384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white"/>
                </a:solidFill>
              </a:rPr>
              <a:t>23-Feb-17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9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1A450-DF49-4219-8F3C-D3A67C16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457" y="1360718"/>
            <a:ext cx="5540440" cy="282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– Manage Documents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039" y="1318437"/>
            <a:ext cx="4640753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When a folder is selected/highlighted, the graphic file content is displayed in the right pane </a:t>
            </a:r>
            <a:r>
              <a:rPr lang="en-US" sz="1000">
                <a:solidFill>
                  <a:schemeClr val="bg1"/>
                </a:solidFill>
              </a:rPr>
              <a:t>(red arrows)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cs typeface="Arial"/>
              </a:rPr>
              <a:t>Locations of existing folders, sub-folders and graphic files can be moved using drag and drop sequence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Deleting a folder will removes the folder and all its contents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Graphic files will be deleted, not moved to the folder </a:t>
            </a:r>
            <a:r>
              <a:rPr lang="en-US" b="1">
                <a:solidFill>
                  <a:schemeClr val="bg1"/>
                </a:solidFill>
              </a:rPr>
              <a:t>ROOT</a:t>
            </a:r>
            <a:r>
              <a:rPr lang="en-US" sz="1000">
                <a:solidFill>
                  <a:schemeClr val="bg1"/>
                </a:solidFill>
              </a:rPr>
              <a:t> (green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E862B30-CFD6-45D4-82B6-82C66B80CF89}"/>
              </a:ext>
            </a:extLst>
          </p:cNvPr>
          <p:cNvSpPr/>
          <p:nvPr/>
        </p:nvSpPr>
        <p:spPr>
          <a:xfrm rot="9599868">
            <a:off x="7639975" y="1938416"/>
            <a:ext cx="1375636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B278D87-BCB8-47EE-A207-6728685B1396}"/>
              </a:ext>
            </a:extLst>
          </p:cNvPr>
          <p:cNvSpPr/>
          <p:nvPr/>
        </p:nvSpPr>
        <p:spPr>
          <a:xfrm rot="8412652">
            <a:off x="10058157" y="1474297"/>
            <a:ext cx="1415845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0E3EBEB-F92D-4B71-BE15-9FF48381FD16}"/>
              </a:ext>
            </a:extLst>
          </p:cNvPr>
          <p:cNvSpPr/>
          <p:nvPr/>
        </p:nvSpPr>
        <p:spPr>
          <a:xfrm rot="19095316">
            <a:off x="10074634" y="4366340"/>
            <a:ext cx="585451" cy="319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55CAE5-E089-4B00-AAA8-35CC3ED70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957" y="4360793"/>
            <a:ext cx="3723809" cy="176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2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19F5C9-E65A-46BC-80A5-389C3DF8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051" y="4325288"/>
            <a:ext cx="4123809" cy="180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– Manage Documents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421" y="1429135"/>
            <a:ext cx="539791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Folder names must be unique within each sub-folder</a:t>
            </a:r>
            <a:br>
              <a:rPr lang="en-US" sz="1700"/>
            </a:br>
            <a:endParaRPr lang="en-US" sz="17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Folder name specifications:</a:t>
            </a:r>
            <a:endParaRPr lang="en-US" sz="17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Can be 40 characters max</a:t>
            </a:r>
            <a:endParaRPr lang="en-US" sz="17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Spaces and other special characters</a:t>
            </a:r>
            <a:endParaRPr lang="en-US" sz="17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Cannot contain only spaces</a:t>
            </a:r>
            <a:endParaRPr lang="en-US" sz="17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No leading or trailing spaces </a:t>
            </a:r>
          </a:p>
          <a:p>
            <a:pPr lvl="1"/>
            <a:endParaRPr lang="en-US" sz="17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If the current parent folder already contains a folder with the same name, an error message is  displayed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endParaRPr lang="en-US" sz="17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Folder names for each job are stored in the TSW job folder in a file called </a:t>
            </a:r>
            <a:r>
              <a:rPr lang="en-US" sz="1700" b="1">
                <a:solidFill>
                  <a:schemeClr val="bg1"/>
                </a:solidFill>
              </a:rPr>
              <a:t>folders.doc  </a:t>
            </a:r>
            <a:endParaRPr lang="en-US" sz="17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700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</a:rPr>
              <a:t>If the folders.doc file becomes missing or corrupted, all screens fall back to the folder </a:t>
            </a:r>
            <a:r>
              <a:rPr lang="en-US" sz="1700" b="1">
                <a:solidFill>
                  <a:schemeClr val="bg1"/>
                </a:solidFill>
              </a:rPr>
              <a:t>ROOT</a:t>
            </a:r>
            <a:endParaRPr lang="en-US" sz="170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59B9D-AEAE-4897-936D-061611A18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808" y="1368569"/>
            <a:ext cx="5429776" cy="2766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CEEDF39-158C-4865-8BD9-C116F36C8B91}"/>
              </a:ext>
            </a:extLst>
          </p:cNvPr>
          <p:cNvSpPr/>
          <p:nvPr/>
        </p:nvSpPr>
        <p:spPr>
          <a:xfrm rot="9635133">
            <a:off x="10037885" y="5045695"/>
            <a:ext cx="1415845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3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FF53C-4890-4A26-8C08-60331C931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765" y="754043"/>
            <a:ext cx="2950003" cy="501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– Document Attributes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110" y="1304178"/>
            <a:ext cx="5567910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When a New screen is created, it’s placed in the last-used folder location by default or the folder </a:t>
            </a:r>
            <a:r>
              <a:rPr lang="en-US" b="1">
                <a:solidFill>
                  <a:schemeClr val="bg1"/>
                </a:solidFill>
              </a:rPr>
              <a:t>ROOT</a:t>
            </a:r>
            <a:r>
              <a:rPr lang="en-US">
                <a:solidFill>
                  <a:schemeClr val="bg1"/>
                </a:solidFill>
              </a:rPr>
              <a:t> if there are no folders within the job</a:t>
            </a: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Document Attributes dialog now contains folder location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the </a:t>
            </a:r>
            <a:r>
              <a:rPr lang="en-US" b="1">
                <a:solidFill>
                  <a:schemeClr val="bg1"/>
                </a:solidFill>
              </a:rPr>
              <a:t>….</a:t>
            </a:r>
            <a:r>
              <a:rPr lang="en-US">
                <a:solidFill>
                  <a:schemeClr val="bg1"/>
                </a:solidFill>
              </a:rPr>
              <a:t> button to change the folder location for the current screen </a:t>
            </a:r>
            <a:r>
              <a:rPr lang="en-US" sz="1000">
                <a:solidFill>
                  <a:schemeClr val="bg1"/>
                </a:solidFill>
              </a:rPr>
              <a:t>(green arrow)</a:t>
            </a:r>
            <a:endParaRPr lang="en-US" sz="100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9034" y="5895798"/>
            <a:ext cx="420907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ea typeface="Times New Roman" panose="02020603050405020304" pitchFamily="18" charset="0"/>
                <a:cs typeface="Times New Roman"/>
              </a:rPr>
              <a:t>Graphics Editor “Attributes” dialog</a:t>
            </a:r>
            <a:endParaRPr lang="en-US">
              <a:ea typeface="Times New Roman" panose="02020603050405020304" pitchFamily="18" charset="0"/>
              <a:cs typeface="Times New Roman"/>
            </a:endParaRPr>
          </a:p>
          <a:p>
            <a:pPr algn="ctr"/>
            <a:endParaRPr lang="en-US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678D3C9-F369-42E2-8EEE-298FEF9A3C3A}"/>
              </a:ext>
            </a:extLst>
          </p:cNvPr>
          <p:cNvSpPr/>
          <p:nvPr/>
        </p:nvSpPr>
        <p:spPr>
          <a:xfrm rot="8412652">
            <a:off x="10210686" y="4701750"/>
            <a:ext cx="995899" cy="3982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8F2070-6261-4A79-B657-2CB2A162A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065" y="3889501"/>
            <a:ext cx="4117096" cy="2724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C2C31CF-5AE6-4CEF-BAB0-5E92FBF7B0F2}"/>
              </a:ext>
            </a:extLst>
          </p:cNvPr>
          <p:cNvSpPr/>
          <p:nvPr/>
        </p:nvSpPr>
        <p:spPr>
          <a:xfrm rot="8412652">
            <a:off x="9340009" y="4641592"/>
            <a:ext cx="995899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33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4824A-8CE3-4900-8AA5-0E0DB2DAC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444" y="1361239"/>
            <a:ext cx="5639426" cy="334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- Open Document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420" y="1219200"/>
            <a:ext cx="534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0866" y="4750653"/>
            <a:ext cx="2967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Updated File/Open dialog</a:t>
            </a:r>
            <a:endParaRPr lang="en-US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420" y="1472088"/>
            <a:ext cx="4699748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UPDATED Open Document Dialog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New File/Open dialog shows folders/sub-folders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Right pane only displays contents of selected/highlighted folder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By default, last remembered location will be highlighted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Select the desired folder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Double-click on the screen’s name or highlight a screen then click </a:t>
            </a:r>
            <a:r>
              <a:rPr lang="en-US" b="1">
                <a:solidFill>
                  <a:schemeClr val="bg1"/>
                </a:solidFill>
              </a:rPr>
              <a:t>Open </a:t>
            </a:r>
            <a:r>
              <a:rPr lang="en-US" sz="1000">
                <a:solidFill>
                  <a:schemeClr val="bg1"/>
                </a:solidFill>
              </a:rPr>
              <a:t>(green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F6652C0-1049-4B5A-BDD7-35B628F792EF}"/>
              </a:ext>
            </a:extLst>
          </p:cNvPr>
          <p:cNvSpPr/>
          <p:nvPr/>
        </p:nvSpPr>
        <p:spPr>
          <a:xfrm rot="8412652">
            <a:off x="10910358" y="2404133"/>
            <a:ext cx="995899" cy="3982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22B99AB-245B-4909-B75F-5222663234BE}"/>
              </a:ext>
            </a:extLst>
          </p:cNvPr>
          <p:cNvSpPr/>
          <p:nvPr/>
        </p:nvSpPr>
        <p:spPr>
          <a:xfrm rot="10800000">
            <a:off x="7590761" y="2911987"/>
            <a:ext cx="995899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B7ABA-F866-4B5D-8C58-0322CEFD0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391" y="1361491"/>
            <a:ext cx="5334735" cy="3166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- Rename Document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420" y="1219200"/>
            <a:ext cx="534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9042" y="980648"/>
            <a:ext cx="362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NEW Rename Document dialog</a:t>
            </a:r>
            <a:endParaRPr lang="en-US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299" y="1462330"/>
            <a:ext cx="5793226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Updated to a folder structure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Ability to rename screens and move to other folders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folder </a:t>
            </a:r>
            <a:r>
              <a:rPr lang="en-US" b="1">
                <a:solidFill>
                  <a:schemeClr val="bg1"/>
                </a:solidFill>
              </a:rPr>
              <a:t>ROOT</a:t>
            </a:r>
            <a:r>
              <a:rPr lang="en-US">
                <a:solidFill>
                  <a:schemeClr val="bg1"/>
                </a:solidFill>
              </a:rPr>
              <a:t> cannot be renamed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Rename screen to a unique name; otherwise, a warning appears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All screens in TSW job must have unique names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file description can be reused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Description cannot be empty, but it is ok to use spaces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Renaming folders are done via the </a:t>
            </a:r>
            <a:r>
              <a:rPr lang="en-US" b="1">
                <a:solidFill>
                  <a:schemeClr val="bg1"/>
                </a:solidFill>
              </a:rPr>
              <a:t>Manage</a:t>
            </a:r>
            <a:r>
              <a:rPr lang="en-US">
                <a:solidFill>
                  <a:schemeClr val="bg1"/>
                </a:solidFill>
              </a:rPr>
              <a:t> dialog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85799-3110-43B2-AC54-F7E97F281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206" y="4528003"/>
            <a:ext cx="3695238" cy="1638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5020591-F87E-40E9-AFE5-C3D6C54D35D7}"/>
              </a:ext>
            </a:extLst>
          </p:cNvPr>
          <p:cNvSpPr/>
          <p:nvPr/>
        </p:nvSpPr>
        <p:spPr>
          <a:xfrm>
            <a:off x="5977173" y="5344665"/>
            <a:ext cx="995899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4122F6-DD24-4F9B-8CB2-4347C8944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487" y="1368569"/>
            <a:ext cx="5479881" cy="3545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- Save Document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420" y="1219200"/>
            <a:ext cx="534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884" y="1549510"/>
            <a:ext cx="5014553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rgbClr val="00B0F0"/>
                </a:solidFill>
                <a:ea typeface="Times New Roman" panose="02020603050405020304" pitchFamily="18" charset="0"/>
                <a:cs typeface="Times New Roman"/>
              </a:rPr>
              <a:t>New Save-As Dialog</a:t>
            </a:r>
          </a:p>
          <a:p>
            <a:endParaRPr lang="en-US" b="1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When the user selects Save-As, by default it highlights the last remembered folder location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User can choose a different location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  <a:t>When the Save button is clicked, the Graphic file will be saved in the selected/highlighted folder</a:t>
            </a:r>
          </a:p>
          <a:p>
            <a:endParaRPr lang="en-US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16082" y="5115153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Updated Save-As Dialog box</a:t>
            </a:r>
            <a:endParaRPr lang="en-US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1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4E9F6D-C4FF-480E-976A-BE4AAFFE4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390" y="1363865"/>
            <a:ext cx="5817385" cy="64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1D9FEF-279E-4862-8AEB-3220953AD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459" y="2374689"/>
            <a:ext cx="5750220" cy="312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TSW Runtime Load Graphic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420" y="1219200"/>
            <a:ext cx="534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420" y="1478687"/>
            <a:ext cx="5259913" cy="4247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rgbClr val="00B0F0"/>
                </a:solidFill>
                <a:ea typeface="Times New Roman" panose="02020603050405020304" pitchFamily="18" charset="0"/>
                <a:cs typeface="Times New Roman"/>
              </a:rPr>
              <a:t>NEW TSW Runtime Load Graphic Dialog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When Load graphic button is clicked: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Instead of a simple pull-down menu, folders and sub-folders are displayed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Select folder and then double-click to open Graphic file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Layout determined in the TSW Configurator’s Manage menu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Cannot edit, rename, delete, or move folders and graphic files while in Runtime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11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Layer Control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69355" y="1514225"/>
            <a:ext cx="4823879" cy="4554099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New menu item added to the Runtime Graphics Menu and Menu Bar </a:t>
            </a:r>
            <a:r>
              <a:rPr lang="en-US" sz="1000">
                <a:solidFill>
                  <a:schemeClr val="bg1"/>
                </a:solidFill>
              </a:rPr>
              <a:t>(red arrows)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b="1">
                <a:solidFill>
                  <a:schemeClr val="bg1"/>
                </a:solidFill>
              </a:rPr>
              <a:t>Layer Control </a:t>
            </a:r>
            <a:r>
              <a:rPr lang="en-US" sz="1800">
                <a:solidFill>
                  <a:schemeClr val="bg1"/>
                </a:solidFill>
              </a:rPr>
              <a:t>menu item allows the user to actively hide/show individual layers of the current graphic screen</a:t>
            </a:r>
            <a:endParaRPr lang="en-US" sz="1800">
              <a:solidFill>
                <a:schemeClr val="bg1"/>
              </a:solidFill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Option available for TSW Feature V6.03+</a:t>
            </a:r>
            <a:endParaRPr lang="en-US">
              <a:solidFill>
                <a:schemeClr val="bg1"/>
              </a:solidFill>
            </a:endParaRPr>
          </a:p>
          <a:p>
            <a:pPr marL="467360" lvl="1">
              <a:buClr>
                <a:schemeClr val="bg1"/>
              </a:buClr>
              <a:buNone/>
            </a:pPr>
            <a:endParaRPr lang="en-US"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1A1347-70C0-4215-9D59-D69CF0212C5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5"/>
          <a:stretch/>
        </p:blipFill>
        <p:spPr bwMode="auto">
          <a:xfrm>
            <a:off x="6123391" y="3385225"/>
            <a:ext cx="5842773" cy="1307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ED8D625-93B7-42D4-A012-A11C2EB6E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82" y="3385224"/>
            <a:ext cx="1341550" cy="2683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DFBDABAD-5DA9-4E6E-AE50-42A4255FADF6}"/>
              </a:ext>
            </a:extLst>
          </p:cNvPr>
          <p:cNvSpPr/>
          <p:nvPr/>
        </p:nvSpPr>
        <p:spPr>
          <a:xfrm>
            <a:off x="7911690" y="5327445"/>
            <a:ext cx="1202813" cy="482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6E720-6390-4E44-BC0A-DAB1C829A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706" y="1351395"/>
            <a:ext cx="5808842" cy="64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9AAA1936-E006-4F7C-BA30-50DA92DBE3BE}"/>
              </a:ext>
            </a:extLst>
          </p:cNvPr>
          <p:cNvSpPr/>
          <p:nvPr/>
        </p:nvSpPr>
        <p:spPr>
          <a:xfrm rot="8284053">
            <a:off x="9838923" y="2204411"/>
            <a:ext cx="908245" cy="482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3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Layer Control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31937" y="1407430"/>
            <a:ext cx="5352380" cy="483483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Selected the layer to be changed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Then click Hide or Show </a:t>
            </a:r>
            <a:r>
              <a:rPr lang="en-US" sz="1000">
                <a:solidFill>
                  <a:schemeClr val="bg1"/>
                </a:solidFill>
              </a:rPr>
              <a:t>(green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If the operator chooses to hide the last visible layer, a warning will appear </a:t>
            </a:r>
            <a:r>
              <a:rPr lang="en-US" sz="1000">
                <a:solidFill>
                  <a:schemeClr val="bg1"/>
                </a:solidFill>
              </a:rPr>
              <a:t>(Blue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1800" b="1" u="sng">
                <a:solidFill>
                  <a:schemeClr val="bg1"/>
                </a:solidFill>
              </a:rPr>
              <a:t>Note:</a:t>
            </a:r>
            <a:endParaRPr lang="en-US" sz="1800" b="1" u="sng">
              <a:solidFill>
                <a:schemeClr val="bg1"/>
              </a:solidFill>
              <a:cs typeface="Arial"/>
            </a:endParaRPr>
          </a:p>
          <a:p>
            <a:pPr marL="467360" lvl="1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Any layer changes are saved/remembered within a given TSW Runtime session</a:t>
            </a:r>
            <a:endParaRPr lang="en-US" sz="1800">
              <a:solidFill>
                <a:schemeClr val="bg1"/>
              </a:solidFill>
              <a:cs typeface="Arial"/>
            </a:endParaRPr>
          </a:p>
          <a:p>
            <a:pPr marL="467360" lvl="1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Any changes will not be reflected in the Graphics Editor</a:t>
            </a:r>
            <a:endParaRPr lang="en-US" sz="1800">
              <a:solidFill>
                <a:schemeClr val="bg1"/>
              </a:solidFill>
              <a:cs typeface="Arial"/>
            </a:endParaRPr>
          </a:p>
          <a:p>
            <a:pPr marL="467360" lvl="1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Not saved in the next TSW Runtime instance on a given PC</a:t>
            </a:r>
            <a:endParaRPr lang="en-US" sz="1800">
              <a:solidFill>
                <a:schemeClr val="bg1"/>
              </a:solidFill>
              <a:cs typeface="Arial"/>
            </a:endParaRPr>
          </a:p>
          <a:p>
            <a:pPr marL="467360" lvl="1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Changes made in the TSW Server will not be reflected in the Remote Clients and vice versa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46847" y="3944727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Runtime Graphics - Layer Control Menu</a:t>
            </a:r>
            <a:endParaRPr lang="en-US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0D231-0650-4ED9-9783-1B9F44A8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99" y="1404891"/>
            <a:ext cx="2946568" cy="250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0FA36D-E299-424C-9851-4306E6DD3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34" y="4450386"/>
            <a:ext cx="3952381" cy="1171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4CCF9FD-1E75-4821-9CE1-B218DE333E59}"/>
              </a:ext>
            </a:extLst>
          </p:cNvPr>
          <p:cNvSpPr/>
          <p:nvPr/>
        </p:nvSpPr>
        <p:spPr>
          <a:xfrm rot="8412652">
            <a:off x="8859592" y="1887119"/>
            <a:ext cx="995899" cy="3982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903F4B1-5B02-48F0-959D-C753CB35B865}"/>
              </a:ext>
            </a:extLst>
          </p:cNvPr>
          <p:cNvSpPr/>
          <p:nvPr/>
        </p:nvSpPr>
        <p:spPr>
          <a:xfrm rot="8412652">
            <a:off x="7706195" y="1476769"/>
            <a:ext cx="995899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0D6583E-7FE3-4C62-9784-8E4652FAB813}"/>
              </a:ext>
            </a:extLst>
          </p:cNvPr>
          <p:cNvSpPr/>
          <p:nvPr/>
        </p:nvSpPr>
        <p:spPr>
          <a:xfrm rot="18676242">
            <a:off x="6989491" y="5543341"/>
            <a:ext cx="995899" cy="3982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0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Updated Graphics Icons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99733" y="1590127"/>
            <a:ext cx="39495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TSW Graphics Legend – Graphics Editor Button Icons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Updated, more appealing button icons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New legend with button style icons (to be used on 3D screens)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3857" y="4869816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Updated Legend with Button Icons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3F999-2DA9-4D3F-A45C-0E7FFEB3F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268" y="1368157"/>
            <a:ext cx="5945029" cy="330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97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TSW 6.03 Features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7887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51091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Updated Graphic Icons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4073" y="1365913"/>
            <a:ext cx="485344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Graphics Editor Tools Menu (Button)</a:t>
            </a:r>
            <a:r>
              <a:rPr lang="en-US">
                <a:solidFill>
                  <a:srgbClr val="00B0F0"/>
                </a:solidFill>
              </a:rPr>
              <a:t> </a:t>
            </a:r>
            <a:br>
              <a:rPr lang="en-US">
                <a:solidFill>
                  <a:srgbClr val="00B0F0"/>
                </a:solidFill>
              </a:rPr>
            </a:br>
            <a:endParaRPr lang="en-US">
              <a:solidFill>
                <a:srgbClr val="00B0F0"/>
              </a:solidFill>
              <a:cs typeface="Arial"/>
            </a:endParaRPr>
          </a:p>
          <a:p>
            <a:r>
              <a:rPr lang="en-US">
                <a:solidFill>
                  <a:schemeClr val="bg1"/>
                </a:solidFill>
              </a:rPr>
              <a:t>The existing Button dialog has been updated to allow buttons (aka “Command Links”) to center text that only has one letter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/>
              <a:t>  </a:t>
            </a:r>
            <a:endParaRPr lang="en-US">
              <a:cs typeface="Arial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12" y="1301223"/>
            <a:ext cx="3886200" cy="383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123391" y="5278131"/>
            <a:ext cx="4424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Existing Graphics Editor Tools Menu</a:t>
            </a:r>
            <a:endParaRPr lang="en-US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33524-17FA-484C-BB5A-AD82C0739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191" y="2921301"/>
            <a:ext cx="2788200" cy="3681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8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Using Buttons for Icons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4200" y="1225692"/>
            <a:ext cx="4626992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US" b="1"/>
            </a:br>
            <a:endParaRPr lang="en-US" b="1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When used for Icons, Command Links should not be linked to any command: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i="1">
                <a:solidFill>
                  <a:schemeClr val="bg1"/>
                </a:solidFill>
              </a:rPr>
              <a:t>Note: it will still be possible to link these types of icons to commands – normally not recommended</a:t>
            </a:r>
            <a:endParaRPr lang="en-US" i="1">
              <a:solidFill>
                <a:schemeClr val="bg1"/>
              </a:solidFill>
              <a:cs typeface="Arial"/>
            </a:endParaRPr>
          </a:p>
          <a:p>
            <a:endParaRPr lang="en-US" i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TSW Runtime flashes the colors properly for button icons 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/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4179" y="4649942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Butt</a:t>
            </a:r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used for a Color Link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81C65E-8E0E-400B-B354-8F2B66E3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391" y="1368569"/>
            <a:ext cx="5642480" cy="31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956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Site Info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307" y="1447155"/>
            <a:ext cx="4808972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TSW has an option to allow a job to display information when the </a:t>
            </a:r>
            <a:r>
              <a:rPr lang="en-US" b="1">
                <a:solidFill>
                  <a:schemeClr val="bg1"/>
                </a:solidFill>
              </a:rPr>
              <a:t>Site Info </a:t>
            </a:r>
            <a:r>
              <a:rPr lang="en-US">
                <a:solidFill>
                  <a:schemeClr val="bg1"/>
                </a:solidFill>
              </a:rPr>
              <a:t>menu item is clicked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Either: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contents of a graphics screen named </a:t>
            </a:r>
            <a:r>
              <a:rPr lang="en-US" b="1">
                <a:solidFill>
                  <a:schemeClr val="bg1"/>
                </a:solidFill>
              </a:rPr>
              <a:t>_SITEINF.WGS</a:t>
            </a:r>
            <a:endParaRPr lang="en-US" b="1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Or an Action Message screen containing the content of </a:t>
            </a:r>
            <a:r>
              <a:rPr lang="en-US" b="1">
                <a:solidFill>
                  <a:schemeClr val="bg1"/>
                </a:solidFill>
              </a:rPr>
              <a:t>System Action Messages 100-105</a:t>
            </a:r>
            <a:endParaRPr lang="en-US" b="1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both are configured, screen </a:t>
            </a:r>
            <a:r>
              <a:rPr lang="en-US" b="1">
                <a:solidFill>
                  <a:schemeClr val="bg1"/>
                </a:solidFill>
              </a:rPr>
              <a:t>_SITEINF.WGS </a:t>
            </a:r>
            <a:r>
              <a:rPr lang="en-US">
                <a:solidFill>
                  <a:schemeClr val="bg1"/>
                </a:solidFill>
              </a:rPr>
              <a:t>will be shown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neither are configured, the menu item will be grayed out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6932" y="1632431"/>
            <a:ext cx="3991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Graphics Site Info Example (_SITEINF.WGS)</a:t>
            </a:r>
            <a:endParaRPr lang="en-US" sz="140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11667" y="6403535"/>
            <a:ext cx="3768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System Action Message Site Info Example</a:t>
            </a:r>
            <a:endParaRPr lang="en-US" sz="140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CE1335-A05F-4650-8F0B-0DBF749960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7"/>
          <a:stretch/>
        </p:blipFill>
        <p:spPr>
          <a:xfrm>
            <a:off x="6288625" y="1941918"/>
            <a:ext cx="5389456" cy="2862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2CD53F-FEBE-45BF-A586-287F2A763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69"/>
          <a:stretch/>
        </p:blipFill>
        <p:spPr>
          <a:xfrm>
            <a:off x="5220434" y="4169582"/>
            <a:ext cx="3553100" cy="212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DFED52-D42F-4E04-8CB5-BAC41F74F6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588" b="19187"/>
          <a:stretch/>
        </p:blipFill>
        <p:spPr>
          <a:xfrm>
            <a:off x="5310671" y="1367181"/>
            <a:ext cx="2158738" cy="134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7368257-C39D-4FC5-BF9D-2821A9F856B5}"/>
              </a:ext>
            </a:extLst>
          </p:cNvPr>
          <p:cNvSpPr/>
          <p:nvPr/>
        </p:nvSpPr>
        <p:spPr>
          <a:xfrm rot="9425032">
            <a:off x="7075102" y="1417094"/>
            <a:ext cx="995899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505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Site Info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307" y="1543279"/>
            <a:ext cx="5026228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 new option is available in the TSW Configurator’s System Preferences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When enabled, TSW Runtime will automatically return to/display the </a:t>
            </a:r>
            <a:r>
              <a:rPr lang="en-US" b="1">
                <a:solidFill>
                  <a:schemeClr val="bg1"/>
                </a:solidFill>
              </a:rPr>
              <a:t>Site Info</a:t>
            </a:r>
            <a:r>
              <a:rPr lang="en-US">
                <a:solidFill>
                  <a:schemeClr val="bg1"/>
                </a:solidFill>
              </a:rPr>
              <a:t> screen when the system returns to </a:t>
            </a:r>
            <a:r>
              <a:rPr lang="en-US" u="sng">
                <a:solidFill>
                  <a:schemeClr val="bg1"/>
                </a:solidFill>
              </a:rPr>
              <a:t>Normal</a:t>
            </a:r>
            <a:r>
              <a:rPr lang="en-US">
                <a:solidFill>
                  <a:schemeClr val="bg1"/>
                </a:solidFill>
              </a:rPr>
              <a:t> and a user is logged in with permission to view the </a:t>
            </a:r>
            <a:r>
              <a:rPr lang="en-US" b="1">
                <a:solidFill>
                  <a:schemeClr val="bg1"/>
                </a:solidFill>
              </a:rPr>
              <a:t>Site Info </a:t>
            </a:r>
            <a:r>
              <a:rPr lang="en-US">
                <a:solidFill>
                  <a:schemeClr val="bg1"/>
                </a:solidFill>
              </a:rPr>
              <a:t>screen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Default is </a:t>
            </a:r>
            <a:r>
              <a:rPr lang="en-US" b="1">
                <a:solidFill>
                  <a:schemeClr val="bg1"/>
                </a:solidFill>
              </a:rPr>
              <a:t>OFF</a:t>
            </a:r>
            <a:r>
              <a:rPr lang="en-US">
                <a:solidFill>
                  <a:schemeClr val="bg1"/>
                </a:solidFill>
              </a:rPr>
              <a:t>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TSW runtime does not jump to the site info screen when the system returns to normal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1461D-961C-4505-90EB-D2A64AA83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5" r="66057" b="22200"/>
          <a:stretch/>
        </p:blipFill>
        <p:spPr>
          <a:xfrm>
            <a:off x="6186021" y="1370629"/>
            <a:ext cx="4073095" cy="5124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882524A-EB3F-46F9-9A52-1282B1BE9473}"/>
              </a:ext>
            </a:extLst>
          </p:cNvPr>
          <p:cNvSpPr/>
          <p:nvPr/>
        </p:nvSpPr>
        <p:spPr>
          <a:xfrm>
            <a:off x="6572478" y="6068460"/>
            <a:ext cx="1178350" cy="377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9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Site Info</a:t>
            </a:r>
          </a:p>
        </p:txBody>
      </p:sp>
      <p:sp>
        <p:nvSpPr>
          <p:cNvPr id="4" name="Rectangle 3"/>
          <p:cNvSpPr/>
          <p:nvPr/>
        </p:nvSpPr>
        <p:spPr>
          <a:xfrm>
            <a:off x="517646" y="1510185"/>
            <a:ext cx="4998549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the option is enabled but </a:t>
            </a:r>
            <a:r>
              <a:rPr lang="en-US" b="1">
                <a:solidFill>
                  <a:schemeClr val="bg1"/>
                </a:solidFill>
              </a:rPr>
              <a:t>Site Info </a:t>
            </a:r>
            <a:r>
              <a:rPr lang="en-US">
                <a:solidFill>
                  <a:schemeClr val="bg1"/>
                </a:solidFill>
              </a:rPr>
              <a:t>is not configured, a warning message will appear during the job build </a:t>
            </a:r>
            <a:r>
              <a:rPr lang="en-US" sz="1000">
                <a:solidFill>
                  <a:schemeClr val="bg1"/>
                </a:solidFill>
              </a:rPr>
              <a:t>(green arrow)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1461D-961C-4505-90EB-D2A64AA83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5" r="66057" b="22200"/>
          <a:stretch/>
        </p:blipFill>
        <p:spPr>
          <a:xfrm>
            <a:off x="6130405" y="1366418"/>
            <a:ext cx="3978323" cy="494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882524A-EB3F-46F9-9A52-1282B1BE9473}"/>
              </a:ext>
            </a:extLst>
          </p:cNvPr>
          <p:cNvSpPr/>
          <p:nvPr/>
        </p:nvSpPr>
        <p:spPr>
          <a:xfrm>
            <a:off x="6510449" y="5861205"/>
            <a:ext cx="1178350" cy="377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CAFEE4-AB07-4DC3-A100-8C7742B9BA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60" y="2675395"/>
            <a:ext cx="515486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6D146FC-FB09-4718-9E00-253DE8CCE65B}"/>
              </a:ext>
            </a:extLst>
          </p:cNvPr>
          <p:cNvSpPr/>
          <p:nvPr/>
        </p:nvSpPr>
        <p:spPr>
          <a:xfrm>
            <a:off x="-7014" y="4331219"/>
            <a:ext cx="1049320" cy="377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19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Site Info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307" y="1612852"/>
            <a:ext cx="5569643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System returns to Normal while the user is not logged 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TSW runtime does not jump to the site info screen while logged off (applies for both the server and remote clients)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the system has returned to normal while there is no user logged in; afterwards, when the user logs in and the system is still normal, the TSW runtime shall jump to the site info screen; this applies for both the server and remote clients</a:t>
            </a:r>
            <a:r>
              <a:rPr lang="en-US"/>
              <a:t> </a:t>
            </a:r>
            <a:endParaRPr lang="en-US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24B8B-2145-4E46-B07D-2867B1032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5" r="66057" b="22200"/>
          <a:stretch/>
        </p:blipFill>
        <p:spPr>
          <a:xfrm>
            <a:off x="6123391" y="1376032"/>
            <a:ext cx="3978323" cy="4915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00885C4-98E4-430F-AA26-22F9808DB784}"/>
              </a:ext>
            </a:extLst>
          </p:cNvPr>
          <p:cNvSpPr/>
          <p:nvPr/>
        </p:nvSpPr>
        <p:spPr>
          <a:xfrm>
            <a:off x="6429279" y="5837606"/>
            <a:ext cx="1178350" cy="377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315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DACR: SIA Level 2 Protocol (SIA2)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485" y="1219200"/>
            <a:ext cx="4361103" cy="245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35334" r="6476" b="32666"/>
          <a:stretch/>
        </p:blipFill>
        <p:spPr>
          <a:xfrm>
            <a:off x="6398103" y="3829792"/>
            <a:ext cx="5734878" cy="2193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62167" y="1429135"/>
            <a:ext cx="55985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DACR supports the following protocol formats in the TSW:</a:t>
            </a:r>
            <a:endParaRPr lang="en-US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CID</a:t>
            </a:r>
            <a:endParaRPr lang="en-US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3/1</a:t>
            </a:r>
            <a:endParaRPr lang="en-US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4-2</a:t>
            </a:r>
            <a:endParaRPr lang="en-US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BFSK</a:t>
            </a:r>
            <a:endParaRPr lang="en-US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SIA level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SIA Level 2 (</a:t>
            </a:r>
            <a:r>
              <a:rPr lang="en-US" dirty="0" err="1">
                <a:solidFill>
                  <a:srgbClr val="00B0F0"/>
                </a:solidFill>
              </a:rPr>
              <a:t>SurGard</a:t>
            </a:r>
            <a:r>
              <a:rPr lang="en-US" dirty="0">
                <a:solidFill>
                  <a:srgbClr val="00B0F0"/>
                </a:solidFill>
              </a:rPr>
              <a:t> Receivers only) -- NEW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The DACR models that are supported by the TSW are: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Sur-Gard System I, II, III, IV, V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Bosch D6600, D6100i, D6100IPv6 (aka D6100IPv6-01)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AES </a:t>
            </a:r>
            <a:r>
              <a:rPr lang="en-US" dirty="0" err="1">
                <a:solidFill>
                  <a:schemeClr val="bg1"/>
                </a:solidFill>
              </a:rPr>
              <a:t>Intellinet</a:t>
            </a:r>
            <a:r>
              <a:rPr lang="en-US" dirty="0">
                <a:solidFill>
                  <a:schemeClr val="bg1"/>
                </a:solidFill>
              </a:rPr>
              <a:t> 7705i, 7705ii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4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DACR: SIA Level 2 Protocol (SIA2)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359" y="1786799"/>
            <a:ext cx="493928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JCI Panels that support SIA2: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DSC NEO Panel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err="1">
                <a:solidFill>
                  <a:schemeClr val="bg1"/>
                </a:solidFill>
              </a:rPr>
              <a:t>FireClass</a:t>
            </a:r>
            <a:r>
              <a:rPr lang="en-US">
                <a:solidFill>
                  <a:schemeClr val="bg1"/>
                </a:solidFill>
              </a:rPr>
              <a:t> (FC501) 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Currently Account Level Only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83004-4BC0-44D3-97EA-94C844445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698" y="1318437"/>
            <a:ext cx="3747937" cy="281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41995-6AB0-4BAE-8185-456497536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391" y="3489456"/>
            <a:ext cx="3830772" cy="281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6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DACR: SIA Level 2 Protocol (SIA2)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665" y="2033890"/>
            <a:ext cx="461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SIA2 commonly used in Canada and other regions today (</a:t>
            </a:r>
            <a:r>
              <a:rPr lang="en-US" err="1">
                <a:solidFill>
                  <a:schemeClr val="bg1"/>
                </a:solidFill>
              </a:rPr>
              <a:t>Mircom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err="1">
                <a:solidFill>
                  <a:schemeClr val="bg1"/>
                </a:solidFill>
              </a:rPr>
              <a:t>etc</a:t>
            </a:r>
            <a:r>
              <a:rPr lang="en-US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8C59D4-5DE1-4444-B2BE-2D9BBD19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60" y="1358542"/>
            <a:ext cx="5395543" cy="4604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3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DACR: SIA Level 2 Protocol (SIA2)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421" y="1520798"/>
            <a:ext cx="58271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Supports incoming TCP/IP connections – only for </a:t>
            </a:r>
            <a:r>
              <a:rPr lang="en-US" err="1">
                <a:solidFill>
                  <a:schemeClr val="bg1"/>
                </a:solidFill>
              </a:rPr>
              <a:t>SurGard</a:t>
            </a:r>
            <a:r>
              <a:rPr lang="en-US">
                <a:solidFill>
                  <a:schemeClr val="bg1"/>
                </a:solidFill>
              </a:rPr>
              <a:t> Receivers using the SIA 2 protocol</a:t>
            </a:r>
          </a:p>
          <a:p>
            <a:r>
              <a:rPr lang="en-US">
                <a:solidFill>
                  <a:schemeClr val="bg1"/>
                </a:solidFill>
              </a:rPr>
              <a:t> </a:t>
            </a:r>
          </a:p>
          <a:p>
            <a:r>
              <a:rPr lang="en-US" b="1">
                <a:solidFill>
                  <a:schemeClr val="bg1"/>
                </a:solidFill>
              </a:rPr>
              <a:t>New Hardware Configuration Dialog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DACR Protocol selection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>
                <a:solidFill>
                  <a:schemeClr val="bg1"/>
                </a:solidFill>
              </a:rPr>
              <a:t>The following options shall be available for the protocol: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CID (default)</a:t>
            </a:r>
            <a:endParaRPr lang="en-US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3/1</a:t>
            </a:r>
            <a:endParaRPr lang="en-US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4-2</a:t>
            </a:r>
            <a:endParaRPr lang="en-US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BFSK</a:t>
            </a:r>
            <a:endParaRPr lang="en-US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SIA1 </a:t>
            </a:r>
            <a:endParaRPr lang="en-US" b="1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SIA2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/>
          </a:p>
          <a:p>
            <a:pPr lvl="1"/>
            <a:endParaRPr lang="en-US" b="1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5062" y="5616618"/>
            <a:ext cx="3650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TSW Configurator Hardware </a:t>
            </a:r>
            <a:r>
              <a:rPr lang="en-US" b="1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Config</a:t>
            </a:r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dialog for DACR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5A745-A46A-4D32-8D1C-C8502271E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" b="456"/>
          <a:stretch/>
        </p:blipFill>
        <p:spPr>
          <a:xfrm>
            <a:off x="6168759" y="1368569"/>
            <a:ext cx="3763177" cy="403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1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24419" y="223839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400">
                <a:solidFill>
                  <a:prstClr val="black"/>
                </a:solidFill>
              </a:rPr>
              <a:t>New Features</a:t>
            </a: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6" y="1095333"/>
            <a:ext cx="5516874" cy="3634241"/>
          </a:xfrm>
          <a:prstGeom prst="rect">
            <a:avLst/>
          </a:prstGeom>
        </p:spPr>
      </p:pic>
      <p:sp>
        <p:nvSpPr>
          <p:cNvPr id="9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1" y="1285633"/>
            <a:ext cx="6747810" cy="55723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4000" y="1358588"/>
            <a:ext cx="6493811" cy="4876800"/>
          </a:xfrm>
        </p:spPr>
        <p:txBody>
          <a:bodyPr/>
          <a:lstStyle/>
          <a:p>
            <a:pPr marL="0" lvl="0" indent="0">
              <a:buNone/>
            </a:pPr>
            <a:r>
              <a:rPr lang="en-US" sz="1600" b="1" dirty="0">
                <a:solidFill>
                  <a:srgbClr val="00B0F0"/>
                </a:solidFill>
              </a:rPr>
              <a:t>Graphics</a:t>
            </a:r>
            <a:endParaRPr lang="en-US" sz="1600" i="1" dirty="0">
              <a:solidFill>
                <a:srgbClr val="00B0F0"/>
              </a:solidFill>
            </a:endParaRP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Graphics folder tree vs pull-down menu </a:t>
            </a:r>
            <a:endParaRPr lang="en-US" sz="1600" dirty="0">
              <a:solidFill>
                <a:schemeClr val="bg1"/>
              </a:solidFill>
            </a:endParaRP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TSW Runtime Load Graphic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Layer Control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Updated Graphic Icons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Using Buttons for Icons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1600" i="1" dirty="0">
              <a:solidFill>
                <a:schemeClr val="bg1"/>
              </a:solidFill>
            </a:endParaRPr>
          </a:p>
          <a:p>
            <a:pPr marL="0" lvl="0" indent="0">
              <a:buClr>
                <a:schemeClr val="bg1"/>
              </a:buClr>
              <a:buNone/>
            </a:pPr>
            <a:r>
              <a:rPr lang="en-US" sz="1600" b="1" dirty="0">
                <a:solidFill>
                  <a:srgbClr val="00B0F0"/>
                </a:solidFill>
              </a:rPr>
              <a:t>TSW Configurator Preferences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Site Info</a:t>
            </a:r>
          </a:p>
          <a:p>
            <a:pPr marL="0" lvl="0" indent="0">
              <a:buClr>
                <a:schemeClr val="bg1"/>
              </a:buClr>
              <a:buNone/>
            </a:pPr>
            <a:endParaRPr lang="en-US" sz="1600" i="1" dirty="0">
              <a:solidFill>
                <a:schemeClr val="bg1"/>
              </a:solidFill>
            </a:endParaRPr>
          </a:p>
          <a:p>
            <a:pPr marL="0" lvl="0" indent="0">
              <a:buClr>
                <a:schemeClr val="bg1"/>
              </a:buClr>
              <a:buNone/>
            </a:pPr>
            <a:r>
              <a:rPr lang="en-US" sz="1600" b="1" dirty="0">
                <a:solidFill>
                  <a:srgbClr val="00B0F0"/>
                </a:solidFill>
              </a:rPr>
              <a:t>DACR Support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DACR: SIA Level 2 Protocol (SIA2)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1600" b="1" dirty="0">
                <a:solidFill>
                  <a:srgbClr val="00B0F0"/>
                </a:solidFill>
              </a:rPr>
              <a:t>Trigger Licenses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Trigger License type support for secure customer sites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en-US" sz="1600" b="1">
                <a:solidFill>
                  <a:srgbClr val="00B0F0"/>
                </a:solidFill>
              </a:rPr>
              <a:t>TSW </a:t>
            </a:r>
            <a:r>
              <a:rPr lang="en-US" sz="1600" b="1" dirty="0">
                <a:solidFill>
                  <a:srgbClr val="00B0F0"/>
                </a:solidFill>
              </a:rPr>
              <a:t>Topology and Attendance</a:t>
            </a:r>
          </a:p>
          <a:p>
            <a:pPr lvl="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bg1"/>
                </a:solidFill>
              </a:rPr>
              <a:t>TSW Runtime Topology and Attendance screens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81235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DACR: SIA Level 2 Protocol (SIA2)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391" y="1318437"/>
            <a:ext cx="5827106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 </a:t>
            </a:r>
            <a:r>
              <a:rPr lang="en-US" b="1">
                <a:solidFill>
                  <a:srgbClr val="00B0F0"/>
                </a:solidFill>
              </a:rPr>
              <a:t>New Hardware Configuration Dialog</a:t>
            </a:r>
            <a:br>
              <a:rPr lang="en-US" b="1"/>
            </a:br>
            <a:endParaRPr lang="en-US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Serial Port selection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IP Port for SIA2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Only enabled/available if the DACR Model type is “Sur-Gard”</a:t>
            </a:r>
            <a:endParaRPr lang="en-US">
              <a:solidFill>
                <a:schemeClr val="bg1"/>
              </a:solidFill>
              <a:cs typeface="Arial"/>
            </a:endParaRPr>
          </a:p>
          <a:p>
            <a:r>
              <a:rPr lang="en-US">
                <a:solidFill>
                  <a:schemeClr val="bg1"/>
                </a:solidFill>
              </a:rPr>
              <a:t>  </a:t>
            </a:r>
          </a:p>
          <a:p>
            <a:r>
              <a:rPr lang="en-US">
                <a:solidFill>
                  <a:schemeClr val="bg1"/>
                </a:solidFill>
              </a:rPr>
              <a:t>If SIA2 is selected, then the user is able to select either a Serial Port or “IP Port” for use with TCP/IP.  The default port is 1025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“IP Port” is selected, an “IP Address” text box appears. The default shall be 0.0.0.0. Valid values for each of the four numbers are 0-255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i="1">
                <a:solidFill>
                  <a:schemeClr val="bg1"/>
                </a:solidFill>
              </a:rPr>
              <a:t>Note: for the System V receiver, “0.0.0.0” means “DHCP Enable” (automatic IP address)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3259" y="5547280"/>
            <a:ext cx="382139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algn="ctr"/>
            <a:r>
              <a:rPr lang="en-US" b="1">
                <a:latin typeface="Arial"/>
                <a:ea typeface="Times New Roman" panose="02020603050405020304" pitchFamily="18" charset="0"/>
                <a:cs typeface="Times New Roman"/>
              </a:rPr>
              <a:t>TSW Configurator Hardware Config dialog for DACR</a:t>
            </a:r>
            <a:endParaRPr lang="en-US">
              <a:effectLst/>
              <a:latin typeface="Arial"/>
              <a:ea typeface="Times New Roman" panose="02020603050405020304" pitchFamily="18" charset="0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083C3-D168-4C57-B896-0D1DD719D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"/>
          <a:stretch/>
        </p:blipFill>
        <p:spPr>
          <a:xfrm>
            <a:off x="6170054" y="1378595"/>
            <a:ext cx="3612654" cy="3897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9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DACR: SIA Level 2 Protocol (SIA2)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421" y="1660960"/>
            <a:ext cx="5462121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 </a:t>
            </a:r>
            <a:r>
              <a:rPr lang="en-US" b="1">
                <a:solidFill>
                  <a:srgbClr val="00B0F0"/>
                </a:solidFill>
              </a:rPr>
              <a:t>New Hardware Configuration Dialog, continued 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For all other protocols, only a Serial Port can be selected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the protocol format is changed after existing DACR points have been added to the job, then a warning dialog shall be displayed: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“Are you sure that you want to change the protocol format? All existing DACR accounts and points from this port shall be deleted from the job”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3523" y="5572540"/>
            <a:ext cx="3572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TSW Configurator Hardware </a:t>
            </a:r>
            <a:r>
              <a:rPr lang="en-US" b="1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Config</a:t>
            </a:r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dialog for DACR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2F057-7FCA-4168-ABA9-5DEE08F7C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" r="263" b="-248"/>
          <a:stretch/>
        </p:blipFill>
        <p:spPr>
          <a:xfrm>
            <a:off x="6123391" y="1368197"/>
            <a:ext cx="3746148" cy="406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9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SIA2 Protocol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421" y="1430663"/>
            <a:ext cx="55228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Add DACR Points Dialog</a:t>
            </a:r>
            <a:br>
              <a:rPr lang="en-US" b="1">
                <a:solidFill>
                  <a:srgbClr val="00B0F0"/>
                </a:solidFill>
              </a:rPr>
            </a:br>
            <a:endParaRPr lang="en-US" b="1">
              <a:solidFill>
                <a:srgbClr val="00B0F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Zone Code (1-4 ASCII numbers)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Partition #: (a single digit 0-9)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DACR Port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DACR Account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Device Type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Point Type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Label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4842" y="4802264"/>
            <a:ext cx="5522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TSW Configurator Add DACR Points dialog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667AB-CE6F-4F2F-9D32-5D90257AD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36" y="1368569"/>
            <a:ext cx="5162247" cy="3237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SIA2 Protocol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845" y="1467524"/>
            <a:ext cx="5464938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Add DACR Points Dialog </a:t>
            </a:r>
            <a:endParaRPr lang="en-US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Each Account # / Zone-Code /Partition # combination must be unique; otherwise, Configurator reports an error if there are any duplicate rows 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The account number must be 1-16 digits  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The Configurator shall report an error if a zone code is empty or more than 4 alphanumeric characters  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It shall also be possible to import SIA2 points via a CSV file  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the protocol is SIA2, the csv columns are: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Line #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DACR Account Number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Partition #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Zone Code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Point Type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lvl="1"/>
            <a:r>
              <a:rPr lang="en-US" sz="1400">
                <a:solidFill>
                  <a:schemeClr val="bg1"/>
                </a:solidFill>
              </a:rPr>
              <a:t>Point Label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78811" y="5121085"/>
            <a:ext cx="4908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TSW Configurator Add DACR Points dialog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3510F-B55D-455B-83DA-93B141F08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046" y="1368569"/>
            <a:ext cx="5764949" cy="3608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5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SIA2 Protocol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011" y="1318437"/>
            <a:ext cx="5609537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Add DACR Points Dialog, continued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For the Configurator “DACR Point Mapping” report, if the protocol is SIA2, the following column is displayed instead of “CID Group” and “CID Number”: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Zone Code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Partition #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The Configurator Point “More Info” dialog is updated for DACR points if the protocol is SIA2 to show the following instead of “CID Group” and “CID Number”: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Zone Code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Partition #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For both Serial Port SIA2 support, the runtime feature version must be &gt;= 6.03</a:t>
            </a:r>
            <a:endParaRPr lang="en-US">
              <a:solidFill>
                <a:schemeClr val="bg1"/>
              </a:solidFill>
              <a:cs typeface="Arial"/>
            </a:endParaRPr>
          </a:p>
          <a:p>
            <a:r>
              <a:rPr lang="en-US">
                <a:solidFill>
                  <a:schemeClr val="bg1"/>
                </a:solidFill>
              </a:rPr>
              <a:t>Note: no feature version checks within the TSW Configurator.</a:t>
            </a:r>
          </a:p>
        </p:txBody>
      </p:sp>
      <p:sp>
        <p:nvSpPr>
          <p:cNvPr id="4" name="Rectangle 3"/>
          <p:cNvSpPr/>
          <p:nvPr/>
        </p:nvSpPr>
        <p:spPr>
          <a:xfrm>
            <a:off x="6447870" y="5062463"/>
            <a:ext cx="4908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TSW Configurator Add DACR Points dialog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B99C3-42C2-4103-A6D9-6430EDDC6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391" y="1368569"/>
            <a:ext cx="5501939" cy="345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Trigger License Type Support for Secure Customer Sites  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/>
          <a:stretch/>
        </p:blipFill>
        <p:spPr bwMode="auto">
          <a:xfrm>
            <a:off x="6123391" y="1358543"/>
            <a:ext cx="5237396" cy="4050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227491" y="5482635"/>
            <a:ext cx="523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SOLO Server Trigger License Example Screen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907" y="1290635"/>
            <a:ext cx="5755479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Previously, TSW has provided software licenses that can either be activated with an online connection; or for offline sites, by selecting the option to use another computer’s internet connection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This works fine for some customers, where they allow files to both enter and leave the site (e.g. 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on a thumb drive)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However, we have other customers sites that do not allow any files to leave the site (e.g. secure military sites) and they need “Trigger” licenses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 new license type  for “TSW Trigger License” has been added for TSW 6.02.02 (May 2021) for any of our current License types (including TR licenses)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0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TSW Runtime Topology and Attendance Screens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421" y="1610680"/>
            <a:ext cx="4849151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Previously, the TSW Network Topology and Attendance screens did not show any icons for Supervised Clients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For 6.03, Topology and Attendance screens are updated to include Supervised clients for the local TSW only   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Only available for ES Net networks (not for 4120 Networks)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For remote TSW nodes, the Topology and Attendance screens do not show any supervised clients that may be connected to these nodes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8249" y="47285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Updated TSW Topology Screen (notional) with Supervised Clients 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EC068-285D-44BB-B890-281887FF5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444" y="1368157"/>
            <a:ext cx="5570997" cy="3224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TSW Runtime Topology and Attendance Screens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43" y="1288358"/>
            <a:ext cx="6108859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Third Party Clients are displayed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Neither Unsupervised clients nor built-in clients are displayed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supervised clients are connected, there are icons displayed with connectors back to the TSW icon on the Topology screen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supervised clients are disconnected, they display with an “X” over them on the Attendance screen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supervised clients are disconnected, they are NOT shown on the Topology screen 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When a connected supervised remote client shows the topology or attendance screens, an asterisk (*) is displayed next to this client (to identify himself)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38130" y="46771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Updated TSW Topology Screen (notional) with Supervised Clients 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188D3-A516-4739-99C4-EC5610BE6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528" y="1368569"/>
            <a:ext cx="5596389" cy="3143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9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TSW Runtime Topology and Attendance Screens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831" y="1451016"/>
            <a:ext cx="43534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Attendance screen is updated with similar changes: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Supervised clients are not connected, they will be shown with an “X” over them on the Attendance screen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This feature is not supported on TSW version 6.03 or older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56935" y="47808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Updated Attendance Screen (notional) with disconnected supervised clients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C6172-EBD7-4D55-8C7C-7E9EBEE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49" y="1358542"/>
            <a:ext cx="5763088" cy="3237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07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6068609" y="1318436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165266"/>
            <a:ext cx="12192000" cy="1572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21" y="188913"/>
            <a:ext cx="11253254" cy="792162"/>
          </a:xfrm>
        </p:spPr>
        <p:txBody>
          <a:bodyPr/>
          <a:lstStyle/>
          <a:p>
            <a:r>
              <a:rPr lang="en-US" sz="2400"/>
              <a:t>TSW Server Invokes Remote Client Connections to other TSWs on Same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421" y="1165266"/>
            <a:ext cx="11367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For customers with large networks, some sites have multiple TSW’s on the same network and they designate one Central TSW that has multiple monitors.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The main monitor can be used for the Central TSW banner screen; and the other monitors can be used to run remote clients to other TSW’s on the same network – this allows one central location to be able to view the banner screens for multiple locations at once.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C2A49-C3AC-482A-B5FF-AD700C670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15" y="2690692"/>
            <a:ext cx="9734550" cy="365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6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24419" y="223839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400">
                <a:solidFill>
                  <a:prstClr val="black"/>
                </a:solidFill>
              </a:rPr>
              <a:t>New Features</a:t>
            </a: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6" y="1144589"/>
            <a:ext cx="5516874" cy="3634241"/>
          </a:xfrm>
          <a:prstGeom prst="rect">
            <a:avLst/>
          </a:prstGeom>
        </p:spPr>
      </p:pic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8526" y="1424168"/>
            <a:ext cx="6123391" cy="502271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2226" y="1497123"/>
            <a:ext cx="5813776" cy="4876800"/>
          </a:xfrm>
        </p:spPr>
        <p:txBody>
          <a:bodyPr/>
          <a:lstStyle/>
          <a:p>
            <a:pPr marL="0" lvl="0" indent="0">
              <a:buNone/>
            </a:pPr>
            <a:r>
              <a:rPr lang="en-US" sz="1600" b="1" dirty="0">
                <a:solidFill>
                  <a:srgbClr val="00B0F0"/>
                </a:solidFill>
              </a:rPr>
              <a:t>Remote Client</a:t>
            </a:r>
          </a:p>
          <a:p>
            <a:pPr lvl="0">
              <a:buClr>
                <a:schemeClr val="bg1"/>
              </a:buClr>
            </a:pPr>
            <a:r>
              <a:rPr lang="en-US" sz="1600" i="1" dirty="0">
                <a:solidFill>
                  <a:schemeClr val="bg1"/>
                </a:solidFill>
              </a:rPr>
              <a:t>TSW invokes remote client connections to other TSWs on the same network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1750" i="1" dirty="0">
                <a:solidFill>
                  <a:schemeClr val="bg1"/>
                </a:solidFill>
              </a:rPr>
              <a:t>Command Line Support</a:t>
            </a:r>
            <a:endParaRPr lang="en-US" sz="1750" dirty="0">
              <a:solidFill>
                <a:schemeClr val="bg1"/>
              </a:solidFill>
            </a:endParaRPr>
          </a:p>
          <a:p>
            <a:pPr lvl="0">
              <a:buClr>
                <a:schemeClr val="bg1"/>
              </a:buClr>
            </a:pPr>
            <a:r>
              <a:rPr lang="en-US" sz="1600" i="1" dirty="0">
                <a:solidFill>
                  <a:schemeClr val="bg1"/>
                </a:solidFill>
              </a:rPr>
              <a:t>Support for event printing at Remote Client</a:t>
            </a:r>
          </a:p>
          <a:p>
            <a:pPr marL="0" lvl="0" indent="0">
              <a:buClr>
                <a:schemeClr val="bg1"/>
              </a:buClr>
              <a:buNone/>
            </a:pPr>
            <a:endParaRPr lang="en-US" sz="1600" i="1" dirty="0">
              <a:solidFill>
                <a:schemeClr val="bg1"/>
              </a:solidFill>
            </a:endParaRPr>
          </a:p>
          <a:p>
            <a:pPr marL="0" lvl="0" indent="0">
              <a:buClr>
                <a:schemeClr val="bg1"/>
              </a:buClr>
              <a:buNone/>
            </a:pPr>
            <a:r>
              <a:rPr lang="en-US" sz="1600" b="1" dirty="0">
                <a:solidFill>
                  <a:srgbClr val="00B0F0"/>
                </a:solidFill>
              </a:rPr>
              <a:t>Language Support</a:t>
            </a:r>
          </a:p>
          <a:p>
            <a:pPr>
              <a:buClr>
                <a:schemeClr val="bg1"/>
              </a:buClr>
            </a:pPr>
            <a:r>
              <a:rPr lang="en-US" sz="1600" i="1" dirty="0">
                <a:solidFill>
                  <a:schemeClr val="bg1"/>
                </a:solidFill>
              </a:rPr>
              <a:t>Language support for Traditional Chinese</a:t>
            </a:r>
            <a:endParaRPr lang="en-US" sz="1600" i="1" dirty="0">
              <a:solidFill>
                <a:schemeClr val="bg1"/>
              </a:solidFill>
              <a:cs typeface="Arial"/>
            </a:endParaRPr>
          </a:p>
          <a:p>
            <a:pPr lvl="0">
              <a:buClr>
                <a:schemeClr val="bg1"/>
              </a:buClr>
            </a:pPr>
            <a:endParaRPr lang="en-US" sz="1600" i="1" dirty="0">
              <a:solidFill>
                <a:schemeClr val="bg1"/>
              </a:solidFill>
            </a:endParaRPr>
          </a:p>
          <a:p>
            <a:pPr marL="0" lvl="0" indent="0">
              <a:buClr>
                <a:schemeClr val="bg1"/>
              </a:buClr>
              <a:buNone/>
            </a:pPr>
            <a:r>
              <a:rPr lang="en-US" sz="1600" b="1" dirty="0">
                <a:solidFill>
                  <a:srgbClr val="00B0F0"/>
                </a:solidFill>
              </a:rPr>
              <a:t>Miscellaneous</a:t>
            </a:r>
          </a:p>
          <a:p>
            <a:pPr lvl="0">
              <a:buClr>
                <a:schemeClr val="bg1"/>
              </a:buClr>
            </a:pPr>
            <a:r>
              <a:rPr lang="en-US" sz="1600" i="1" dirty="0">
                <a:solidFill>
                  <a:schemeClr val="bg1"/>
                </a:solidFill>
              </a:rPr>
              <a:t>Official support for TSW to use an NTP time server</a:t>
            </a:r>
          </a:p>
          <a:p>
            <a:pPr lvl="0"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UL 2610 Compliance  (Standard for Commercial Premises Security Alarm Units and Systems) </a:t>
            </a:r>
          </a:p>
          <a:p>
            <a:pPr lvl="0"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42773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21" y="188913"/>
            <a:ext cx="11367554" cy="792162"/>
          </a:xfrm>
        </p:spPr>
        <p:txBody>
          <a:bodyPr/>
          <a:lstStyle/>
          <a:p>
            <a:r>
              <a:rPr lang="en-US" sz="2400"/>
              <a:t>TSW Server Invokes Remote Client Connections to other TSWs on Same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20868"/>
            <a:ext cx="6174315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For TSW 6.02, we added a new system pseudo point: 	P214 TSW SYSTEM IS ABNORMAL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This point only turns on if it is made public and the TSW system is not normal (i.e. there are some alarms on the banner)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This pseudo can be useful for similar sites that may have over 250K points (</a:t>
            </a:r>
            <a:r>
              <a:rPr lang="en-US" err="1">
                <a:solidFill>
                  <a:schemeClr val="bg1"/>
                </a:solidFill>
              </a:rPr>
              <a:t>e.g</a:t>
            </a:r>
            <a:r>
              <a:rPr lang="en-US">
                <a:solidFill>
                  <a:schemeClr val="bg1"/>
                </a:solidFill>
              </a:rPr>
              <a:t> possible job for KSA)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From the central TSW, they can see if any of the remote TSW’s have active alarms; if so, P214 will turn ON, and the operator can invoke a remote client session to that remote TSW to see the details.  Note: the job can also be programmed to add an action message for P214 to suggest that the local operator invoke a remote client to this node whenever P214 is ON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1B770-18C1-448E-A00C-4FA63B25C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365" y="1260973"/>
            <a:ext cx="5710953" cy="1999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6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21" y="188913"/>
            <a:ext cx="11367554" cy="792162"/>
          </a:xfrm>
        </p:spPr>
        <p:txBody>
          <a:bodyPr/>
          <a:lstStyle/>
          <a:p>
            <a:r>
              <a:rPr lang="en-US" sz="2400"/>
              <a:t>TSW Server Invokes Remote Client Connections to other TSWs on Same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221" y="1325471"/>
            <a:ext cx="49096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For TSW 6.03, we have updated the TSW server to make it easier to open remote client connections to remote TSW nodes.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Note: these new features shall not be functional if the TSW feature version is less than 6.03.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1B770-18C1-448E-A00C-4FA63B25C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268" y="1273060"/>
            <a:ext cx="5886582" cy="2060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New Button on TSW Local Client Network Tab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554" y="1193066"/>
            <a:ext cx="6071616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 new option to the TSW Network tab for: “Remote TSW Nodes”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New sub-tab only available at the TSW server local client (not at remote clients)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New button added to both the “Fire Panel Network” menu and toolbar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“Remote TSW Node lists all remote TSW nodes on the current network. The local TSW node shall not list itself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Note: if the current loop is a 4120 Loop, the “Remote TSW Nodes” button is disabled or hidden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“Remote TSW Nodes” sub-tab is hidden if there are no other TSW nodes on the current node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1B770-18C1-448E-A00C-4FA63B25C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11" y="1273060"/>
            <a:ext cx="5559347" cy="1946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9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New Button on TSW Local Client Network Tab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036" y="1333171"/>
            <a:ext cx="5857318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Next to each TSW node in the list, there is a button for “Connect Remote Client”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It is still possible to connect to a remote TSW even if this node is not yet on the ESNet Fire network; As long as the node is reachable over TCP/IP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When the user clicks on this button, a remote client session opens up to the selected node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first time the “Connect Remote Client” button is clicked on for a given node, the TSW prompts for the Node IP address or PC name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On subsequent connections, the address/name is remembered on this server pc, so no prompt will be necessary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A0C9A-4D5B-46AE-AEEB-2BA56501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267" y="1273060"/>
            <a:ext cx="5706012" cy="1997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8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Command Line Support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8488" y="4933244"/>
            <a:ext cx="391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About Network Synchronization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360" y="1142671"/>
            <a:ext cx="1122138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For the next release of TSW, we shall add a new command line parameter -</a:t>
            </a:r>
            <a:r>
              <a:rPr lang="en-US" err="1"/>
              <a:t>connect:server-name</a:t>
            </a:r>
            <a:r>
              <a:rPr lang="en-US"/>
              <a:t> (could be by name or by IP-address) for the Remote Client (TswDesktop.exe) application </a:t>
            </a:r>
            <a:br>
              <a:rPr lang="en-US"/>
            </a:br>
            <a:br>
              <a:rPr lang="en-US"/>
            </a:br>
            <a:r>
              <a:rPr lang="en-US"/>
              <a:t>If this client has already connected to a specified server, then we should have the port/password cached for that client, and the connection should be automatic.</a:t>
            </a:r>
            <a:br>
              <a:rPr lang="en-US"/>
            </a:br>
            <a:r>
              <a:rPr lang="en-US"/>
              <a:t>Note: TSW currently keeps 3 port/password entries in its local cache.</a:t>
            </a:r>
            <a:br>
              <a:rPr lang="en-US"/>
            </a:br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For the TSW-2022 release, the cache will be increased to store 99 nodes.</a:t>
            </a:r>
            <a:br>
              <a:rPr lang="en-US"/>
            </a:br>
            <a:br>
              <a:rPr lang="en-US"/>
            </a:br>
            <a:r>
              <a:rPr lang="en-US"/>
              <a:t>If not, then the Connect dialog should be displayed and the user will need to enter the port/password.</a:t>
            </a:r>
            <a:br>
              <a:rPr lang="en-US"/>
            </a:br>
            <a:br>
              <a:rPr lang="en-US"/>
            </a:br>
            <a:r>
              <a:rPr lang="en-US"/>
              <a:t>If -connect is used on startup, the current Auto-Connect selections should be ignored.</a:t>
            </a:r>
            <a:br>
              <a:rPr lang="en-US"/>
            </a:br>
            <a:r>
              <a:rPr lang="en-US"/>
              <a:t>Note: -connect should be ignored if -local is also specified.</a:t>
            </a:r>
            <a:endParaRPr lang="en-US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The -connect parameter shall be ignored if used on </a:t>
            </a:r>
            <a:r>
              <a:rPr lang="en-US" err="1"/>
              <a:t>TswServerDesktop,exe</a:t>
            </a:r>
            <a:r>
              <a:rPr lang="en-US"/>
              <a:t> .</a:t>
            </a:r>
            <a:br>
              <a:rPr lang="en-US"/>
            </a:br>
            <a:br>
              <a:rPr lang="en-US"/>
            </a:br>
            <a:r>
              <a:rPr lang="en-US"/>
              <a:t>Note: this new command line argument is indented for unsupervised clients; supervised clients should use the existing TSW Auto-Connect options.</a:t>
            </a:r>
            <a:br>
              <a:rPr lang="en-US"/>
            </a:br>
            <a:br>
              <a:rPr lang="en-US"/>
            </a:br>
            <a:r>
              <a:rPr lang="en-US"/>
              <a:t>Also, these new parameters should not interfere with any of the existing TSW command line params (e.g. -screen)</a:t>
            </a:r>
            <a:endParaRPr lang="en-US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6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Added Support for Event Printing at Remote Client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825" y="1251170"/>
            <a:ext cx="6200353" cy="52322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Currently, TSW supports event printing at the local client, but not at remote clients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remote client is updated to allow event printing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Application Setup dialog for the Remote Client includes a checkbox for “Enable Event Printing” 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Note: no change to the local client for this feature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 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checkbox is selected, user is prompted to select a printer from list of Windows printers on the current pc. Also includes checkboxes for which events to print (all by default):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Fire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Pri2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Supervisory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Trouble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0696" y="4276750"/>
            <a:ext cx="3777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TSW Remote Client Application Setup dialog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08711-7517-450F-95A4-B6DED8D06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312" y="1261951"/>
            <a:ext cx="5514975" cy="2885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0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Added Support for Event Printing at Remote Client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259" y="1220868"/>
            <a:ext cx="6023365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event printer is not supervised at the remote client.  However, if the TSW tries to print an event and it fails, the remote client displays an error message “Error: unable to print event – please check printer connection”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There is a checkbox on this dialog for “Turn off event printing for this client”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This dialog only appears one at a time (never more than one instance of this dialog)</a:t>
            </a: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Note: for supervised clients, a UL Listed printer is required: 4190-9027 (Epson LQ-590)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6215" y="4109182"/>
            <a:ext cx="5074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TSW Remote Client Application Setup dialog</a:t>
            </a: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699D0-1A38-4BE5-A57C-C7ACF363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338" y="1271000"/>
            <a:ext cx="5070870" cy="265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9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 bwMode="auto">
          <a:xfrm>
            <a:off x="617414" y="16205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TSW Runtime Language Support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0" y="954214"/>
            <a:ext cx="57228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Language support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Continue to provide Localization kit that allows TSW Runtime to be translated into any foreign language (including French)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Now support for these additional languages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Traditional Chinese*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All languages now supported include: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English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Canadian French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LATAM Spanish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Brazilian Portuguese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Arabic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Traditional Chinese</a:t>
            </a:r>
          </a:p>
        </p:txBody>
      </p:sp>
      <p:pic>
        <p:nvPicPr>
          <p:cNvPr id="11266" name="Picture 2" descr="60+ DeepBlue Logo designs ideas | logo design, logos, make your ow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93" y="1625155"/>
            <a:ext cx="383857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680" y="564341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Contact Tech Support for the TSW Chinese Customer Kit (same as other languages)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276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220868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 bwMode="auto">
          <a:xfrm>
            <a:off x="617414" y="16205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Support for TSW using an NTP Time Server on the same PC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435" y="1278866"/>
            <a:ext cx="5498211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</a:rPr>
              <a:t>TSW can now be used with an NTP time server on the same PC: </a:t>
            </a:r>
            <a:endParaRPr lang="en-US" dirty="0">
              <a:cs typeface="Arial"/>
            </a:endParaRPr>
          </a:p>
          <a:p>
            <a:pPr marL="800100" lvl="1" indent="-342900">
              <a:buFont typeface="Wingdings"/>
              <a:buChar char="§"/>
            </a:pPr>
            <a:r>
              <a:rPr lang="en-US" dirty="0" err="1">
                <a:solidFill>
                  <a:schemeClr val="bg1"/>
                </a:solidFill>
              </a:rPr>
              <a:t>Softros</a:t>
            </a:r>
            <a:r>
              <a:rPr lang="en-US" dirty="0">
                <a:solidFill>
                  <a:schemeClr val="bg1"/>
                </a:solidFill>
              </a:rPr>
              <a:t> Network Time System</a:t>
            </a:r>
            <a:br>
              <a:rPr lang="en-US" dirty="0"/>
            </a:br>
            <a:endParaRPr lang="en-US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</a:rPr>
              <a:t>If a site needs to see the GUI for </a:t>
            </a:r>
            <a:r>
              <a:rPr lang="en-US" dirty="0" err="1">
                <a:solidFill>
                  <a:schemeClr val="bg1"/>
                </a:solidFill>
              </a:rPr>
              <a:t>Softros</a:t>
            </a:r>
            <a:r>
              <a:rPr lang="en-US" dirty="0">
                <a:solidFill>
                  <a:schemeClr val="bg1"/>
                </a:solidFill>
              </a:rPr>
              <a:t>, they will need to run the TSW in non-captive mode; and if they need to see both at the same time, they can use a second monitor.</a:t>
            </a:r>
            <a:endParaRPr lang="en-US" sz="14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/>
              <a:buChar char="§"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en-US" i="1" dirty="0">
                <a:solidFill>
                  <a:schemeClr val="bg1"/>
                </a:solidFill>
              </a:rPr>
              <a:t>Note: The TSW node should be set as the Master Timekeeper on the Fire Network in order to properly utilize this</a:t>
            </a:r>
            <a:endParaRPr lang="en-US" i="1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/>
              <a:buChar char="§"/>
            </a:pPr>
            <a:endParaRPr lang="en-US" i="1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en-US" i="1" dirty="0">
                <a:solidFill>
                  <a:schemeClr val="bg1"/>
                </a:solidFill>
              </a:rPr>
              <a:t>SQA has validated that TSW and </a:t>
            </a:r>
            <a:r>
              <a:rPr lang="en-US" i="1" dirty="0" err="1">
                <a:solidFill>
                  <a:schemeClr val="bg1"/>
                </a:solidFill>
              </a:rPr>
              <a:t>Softros</a:t>
            </a:r>
            <a:r>
              <a:rPr lang="en-US" i="1" dirty="0">
                <a:solidFill>
                  <a:schemeClr val="bg1"/>
                </a:solidFill>
              </a:rPr>
              <a:t> can run in parallel</a:t>
            </a:r>
            <a:endParaRPr lang="en-US" i="1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/>
              <a:buChar char="§"/>
            </a:pPr>
            <a:endParaRPr lang="en-US" i="1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en-US" i="1" dirty="0">
                <a:solidFill>
                  <a:schemeClr val="bg1"/>
                </a:solidFill>
              </a:rPr>
              <a:t>No issues with UL Listings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93A35B-20A7-4C15-8F32-46F7BB0BD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144" y="1283499"/>
            <a:ext cx="5717781" cy="3607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256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507307" y="129682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UL-2610 support added for TSW 6.03.01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307" y="1543279"/>
            <a:ext cx="50262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UL 2610 Compliance  (Standard for Commercial Premises Security Alarm Units and Systems)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UL 2610 replaces previous standards:       UL 1610 and UL 1074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If a TSW System contains any ARMED Security/Pri2 Points from an external node and TSW has a loss of communication with that node, the TSW must annunciate a Priority2 Alarm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See the TSW Configurator Manual (0579-844) for details on how to properly configure the TSW System for UL2610 Compliance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882524A-EB3F-46F9-9A52-1282B1BE9473}"/>
              </a:ext>
            </a:extLst>
          </p:cNvPr>
          <p:cNvSpPr/>
          <p:nvPr/>
        </p:nvSpPr>
        <p:spPr>
          <a:xfrm>
            <a:off x="5044695" y="4403256"/>
            <a:ext cx="568352" cy="377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CE3B87B-BDB3-4847-9C9E-DCFD41ACC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89" y="1360599"/>
            <a:ext cx="6410329" cy="344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30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1214422"/>
            <a:ext cx="9129181" cy="2005022"/>
          </a:xfrm>
        </p:spPr>
        <p:txBody>
          <a:bodyPr/>
          <a:lstStyle/>
          <a:p>
            <a:r>
              <a:rPr lang="en-US" dirty="0" err="1"/>
              <a:t>Sotware</a:t>
            </a:r>
            <a:r>
              <a:rPr lang="en-US" dirty="0"/>
              <a:t> Highlights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3671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66" y="1166358"/>
            <a:ext cx="5516874" cy="3634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New Software</a:t>
            </a:r>
            <a:endParaRPr lang="en-US" sz="2400"/>
          </a:p>
        </p:txBody>
      </p:sp>
      <p:sp>
        <p:nvSpPr>
          <p:cNvPr id="6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24420" y="1572321"/>
            <a:ext cx="6512360" cy="4980877"/>
          </a:xfrm>
        </p:spPr>
        <p:txBody>
          <a:bodyPr/>
          <a:lstStyle/>
          <a:p>
            <a:pPr marL="0" lvl="0" indent="0">
              <a:buClr>
                <a:schemeClr val="bg1"/>
              </a:buClr>
              <a:buNone/>
            </a:pPr>
            <a:r>
              <a:rPr lang="en-US" sz="1800" b="1" dirty="0">
                <a:solidFill>
                  <a:srgbClr val="00B0F0"/>
                </a:solidFill>
              </a:rPr>
              <a:t>Software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en-US" sz="1800" dirty="0">
                <a:solidFill>
                  <a:schemeClr val="bg1"/>
                </a:solidFill>
              </a:rPr>
              <a:t>The following TSW software has been updated:</a:t>
            </a:r>
          </a:p>
          <a:p>
            <a:pPr marL="553085" lvl="1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TrueSite Workstation Configurator </a:t>
            </a:r>
            <a:endParaRPr lang="en-US" sz="1600" dirty="0">
              <a:solidFill>
                <a:schemeClr val="bg1"/>
              </a:solidFill>
              <a:cs typeface="Arial"/>
            </a:endParaRPr>
          </a:p>
          <a:p>
            <a:pPr marL="553085" lvl="1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TrueSite Workstation Graphics Editor</a:t>
            </a:r>
            <a:endParaRPr lang="en-US" sz="1600" dirty="0">
              <a:solidFill>
                <a:schemeClr val="bg1"/>
              </a:solidFill>
              <a:cs typeface="Arial"/>
            </a:endParaRPr>
          </a:p>
          <a:p>
            <a:pPr marL="553085" lvl="1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TrueSite Workstation Server Software</a:t>
            </a:r>
            <a:endParaRPr lang="en-US" sz="1600" dirty="0">
              <a:solidFill>
                <a:schemeClr val="bg1"/>
              </a:solidFill>
              <a:cs typeface="Arial"/>
            </a:endParaRPr>
          </a:p>
          <a:p>
            <a:pPr marL="553085" lvl="1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TrueSite Workstation Remote Client Software</a:t>
            </a:r>
            <a:endParaRPr lang="en-US" sz="1600" dirty="0">
              <a:solidFill>
                <a:schemeClr val="bg1"/>
              </a:solidFill>
              <a:cs typeface="Arial"/>
            </a:endParaRPr>
          </a:p>
          <a:p>
            <a:pPr marL="553085" lvl="1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ES Net Diagnostic Tool</a:t>
            </a:r>
            <a:br>
              <a:rPr lang="en-US" sz="1750" dirty="0"/>
            </a:br>
            <a:endParaRPr lang="en-US" sz="1750" dirty="0"/>
          </a:p>
          <a:p>
            <a:pPr marL="0" indent="0">
              <a:buNone/>
            </a:pPr>
            <a:endParaRPr lang="en-US" dirty="0"/>
          </a:p>
          <a:p>
            <a:pPr marL="503238" lvl="1" indent="-179388"/>
            <a:endParaRPr lang="en-US" dirty="0"/>
          </a:p>
          <a:p>
            <a:pPr lvl="1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9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ECC4DC-2444-4668-A909-697EBF807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177" y="1364637"/>
            <a:ext cx="4615013" cy="2869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– Manage Documents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421" y="1318437"/>
            <a:ext cx="549897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Screens can be organized in folders/subfolders that are visible within the Graphics Editor and Runtime application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Useful in jobs with many screens 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Replaces the single listing layout of the previously used pull down menu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By default, all existing/upgraded screens are placed in the folder </a:t>
            </a:r>
            <a:r>
              <a:rPr lang="en-US" b="1" dirty="0">
                <a:solidFill>
                  <a:schemeClr val="bg1"/>
                </a:solidFill>
              </a:rPr>
              <a:t>ROOT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Folders are created in the new </a:t>
            </a:r>
            <a:r>
              <a:rPr lang="en-US" b="1" dirty="0">
                <a:solidFill>
                  <a:schemeClr val="bg1"/>
                </a:solidFill>
              </a:rPr>
              <a:t>Manage Documents </a:t>
            </a:r>
            <a:r>
              <a:rPr lang="en-US" dirty="0">
                <a:solidFill>
                  <a:schemeClr val="bg1"/>
                </a:solidFill>
              </a:rPr>
              <a:t>window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318437"/>
            <a:ext cx="6123391" cy="50227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A822D-05B1-48AB-906C-EF126BF64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885" y="1374753"/>
            <a:ext cx="5625411" cy="2866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– Manage Documents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015" y="1187033"/>
            <a:ext cx="4640753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Folders are created/renamed in the new </a:t>
            </a:r>
            <a:r>
              <a:rPr lang="en-US" b="1">
                <a:solidFill>
                  <a:schemeClr val="bg1"/>
                </a:solidFill>
              </a:rPr>
              <a:t>Manage Documents </a:t>
            </a:r>
            <a:r>
              <a:rPr lang="en-US">
                <a:solidFill>
                  <a:schemeClr val="bg1"/>
                </a:solidFill>
              </a:rPr>
              <a:t>window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Each folder level can contain up to 100 sub-folders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No direct limitation on the number of folder levels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Job is limited to a combined total of 1000 folders and sub-folders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Sub-folder are created within the selected/highlighted folder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Renaming a folder does not affect its contents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E862B30-CFD6-45D4-82B6-82C66B80CF89}"/>
              </a:ext>
            </a:extLst>
          </p:cNvPr>
          <p:cNvSpPr/>
          <p:nvPr/>
        </p:nvSpPr>
        <p:spPr>
          <a:xfrm rot="18801933">
            <a:off x="6974409" y="4495747"/>
            <a:ext cx="1415845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B278D87-BCB8-47EE-A207-6728685B1396}"/>
              </a:ext>
            </a:extLst>
          </p:cNvPr>
          <p:cNvSpPr/>
          <p:nvPr/>
        </p:nvSpPr>
        <p:spPr>
          <a:xfrm rot="13071484">
            <a:off x="8878520" y="4436037"/>
            <a:ext cx="1415845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2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9">
            <a:extLst>
              <a:ext uri="{FF2B5EF4-FFF2-40B4-BE49-F238E27FC236}">
                <a16:creationId xmlns:a16="http://schemas.microsoft.com/office/drawing/2014/main" id="{3DA0527C-1F0B-B647-993B-B89B65252E8F}"/>
              </a:ext>
            </a:extLst>
          </p:cNvPr>
          <p:cNvSpPr/>
          <p:nvPr/>
        </p:nvSpPr>
        <p:spPr>
          <a:xfrm>
            <a:off x="0" y="1176697"/>
            <a:ext cx="6123391" cy="555209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19F5C9-E65A-46BC-80A5-389C3DF8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44" y="4235051"/>
            <a:ext cx="4123809" cy="180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Graphics Folder Tree – Manage Documents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188" y="1219200"/>
            <a:ext cx="5397910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Folder names must be unique within each sub-folder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Folder names specifications: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Can be 40 characters max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Spaces and other special characters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Cannot contain only spaces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No leading or trailing spaces </a:t>
            </a:r>
          </a:p>
          <a:p>
            <a:pPr lvl="1"/>
            <a:endParaRPr lang="en-US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the current parent folder already contains a folder with the same name, an error message is  displayed </a:t>
            </a:r>
            <a:r>
              <a:rPr lang="en-US" sz="1000">
                <a:solidFill>
                  <a:schemeClr val="bg1"/>
                </a:solidFill>
              </a:rPr>
              <a:t>(red arrow)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Folder names for each job are stored in the TSW job folder in a file called </a:t>
            </a:r>
            <a:r>
              <a:rPr lang="en-US" b="1">
                <a:solidFill>
                  <a:schemeClr val="bg1"/>
                </a:solidFill>
              </a:rPr>
              <a:t>folders.doc  </a:t>
            </a:r>
            <a:endParaRPr lang="en-US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If the folders.doc file becomes missing or corrupted, all screens fall back to the folder </a:t>
            </a:r>
            <a:r>
              <a:rPr lang="en-US" b="1">
                <a:solidFill>
                  <a:schemeClr val="bg1"/>
                </a:solidFill>
              </a:rPr>
              <a:t>ROOT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59B9D-AEAE-4897-936D-061611A18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52" y="1218450"/>
            <a:ext cx="5385399" cy="290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CEEDF39-158C-4865-8BD9-C116F36C8B91}"/>
              </a:ext>
            </a:extLst>
          </p:cNvPr>
          <p:cNvSpPr/>
          <p:nvPr/>
        </p:nvSpPr>
        <p:spPr>
          <a:xfrm rot="9635133">
            <a:off x="10361278" y="4955458"/>
            <a:ext cx="1415845" cy="398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3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29&quot;&gt;&lt;object type=&quot;3&quot; unique_id=&quot;10031&quot;&gt;&lt;property id=&quot;20148&quot; value=&quot;5&quot;/&gt;&lt;property id=&quot;20300&quot; value=&quot;Slide 3 - &amp;quot;Using the Webcast Controls &amp;quot;&quot;/&gt;&lt;property id=&quot;20307&quot; value=&quot;379&quot;/&gt;&lt;/object&gt;&lt;object type=&quot;3&quot; unique_id=&quot;10032&quot;&gt;&lt;property id=&quot;20148&quot; value=&quot;5&quot;/&gt;&lt;property id=&quot;20300&quot; value=&quot;Slide 4 - &amp;quot;Agenda&amp;quot;&quot;/&gt;&lt;property id=&quot;20307&quot; value=&quot;257&quot;/&gt;&lt;/object&gt;&lt;object type=&quot;3&quot; unique_id=&quot;10033&quot;&gt;&lt;property id=&quot;20148&quot; value=&quot;5&quot;/&gt;&lt;property id=&quot;20300&quot; value=&quot;Slide 5 - &amp;quot;Introduction:  Presenters &amp;quot;&quot;/&gt;&lt;property id=&quot;20307&quot; value=&quot;309&quot;/&gt;&lt;/object&gt;&lt;object type=&quot;3&quot; unique_id=&quot;10034&quot;&gt;&lt;property id=&quot;20148&quot; value=&quot;5&quot;/&gt;&lt;property id=&quot;20300&quot; value=&quot;Slide 6 - &amp;quot;ES Net Objectives, Release Plan, &amp;amp; Key Benefits&amp;quot;&quot;/&gt;&lt;property id=&quot;20307&quot; value=&quot;282&quot;/&gt;&lt;/object&gt;&lt;object type=&quot;3&quot; unique_id=&quot;10035&quot;&gt;&lt;property id=&quot;20148&quot; value=&quot;5&quot;/&gt;&lt;property id=&quot;20300&quot; value=&quot;Slide 7 - &amp;quot;Challenges with Current 4120 Network&amp;quot;&quot;/&gt;&lt;property id=&quot;20307&quot; value=&quot;430&quot;/&gt;&lt;/object&gt;&lt;object type=&quot;3&quot; unique_id=&quot;10036&quot;&gt;&lt;property id=&quot;20148&quot; value=&quot;5&quot;/&gt;&lt;property id=&quot;20300&quot; value=&quot;Slide 8 - &amp;quot;ES Net Objectives&amp;quot;&quot;/&gt;&lt;property id=&quot;20307&quot; value=&quot;431&quot;/&gt;&lt;/object&gt;&lt;object type=&quot;3&quot; unique_id=&quot;10037&quot;&gt;&lt;property id=&quot;20148&quot; value=&quot;5&quot;/&gt;&lt;property id=&quot;20300&quot; value=&quot;Slide 9 - &amp;quot;ES Net Phased Release Plan&amp;quot;&quot;/&gt;&lt;property id=&quot;20307&quot; value=&quot;432&quot;/&gt;&lt;/object&gt;&lt;object type=&quot;3&quot; unique_id=&quot;10038&quot;&gt;&lt;property id=&quot;20148&quot; value=&quot;5&quot;/&gt;&lt;property id=&quot;20300&quot; value=&quot;Slide 10 - &amp;quot;Key Features and Benefits&amp;quot;&quot;/&gt;&lt;property id=&quot;20307&quot; value=&quot;448&quot;/&gt;&lt;/object&gt;&lt;object type=&quot;3&quot; unique_id=&quot;10039&quot;&gt;&lt;property id=&quot;20148&quot; value=&quot;5&quot;/&gt;&lt;property id=&quot;20300&quot; value=&quot;Slide 11 - &amp;quot;Key Features and Benefits, continued&amp;quot;&quot;/&gt;&lt;property id=&quot;20307&quot; value=&quot;449&quot;/&gt;&lt;/object&gt;&lt;object type=&quot;3&quot; unique_id=&quot;10040&quot;&gt;&lt;property id=&quot;20148&quot; value=&quot;5&quot;/&gt;&lt;property id=&quot;20300&quot; value=&quot;Slide 12 - &amp;quot;Key Features and Benefits, continued&amp;quot;&quot;/&gt;&lt;property id=&quot;20307&quot; value=&quot;450&quot;/&gt;&lt;/object&gt;&lt;object type=&quot;3&quot; unique_id=&quot;10041&quot;&gt;&lt;property id=&quot;20148&quot; value=&quot;5&quot;/&gt;&lt;property id=&quot;20300&quot; value=&quot;Slide 14 - &amp;quot;ES Net Product Overview&amp;quot;&quot;/&gt;&lt;property id=&quot;20307&quot; value=&quot;283&quot;/&gt;&lt;/object&gt;&lt;object type=&quot;3&quot; unique_id=&quot;10045&quot;&gt;&lt;property id=&quot;20148&quot; value=&quot;5&quot;/&gt;&lt;property id=&quot;20300&quot; value=&quot;Slide 19 - &amp;quot;Software Components Updated by ES Net&amp;quot;&quot;/&gt;&lt;property id=&quot;20307&quot; value=&quot;396&quot;/&gt;&lt;/object&gt;&lt;object type=&quot;3&quot; unique_id=&quot;10046&quot;&gt;&lt;property id=&quot;20148&quot; value=&quot;5&quot;/&gt;&lt;property id=&quot;20300&quot; value=&quot;Slide 20 - &amp;quot;ES Net Hardware:  Network Interface Cards&amp;quot;&quot;/&gt;&lt;property id=&quot;20307&quot; value=&quot;377&quot;/&gt;&lt;/object&gt;&lt;object type=&quot;3&quot; unique_id=&quot;10065&quot;&gt;&lt;property id=&quot;20148&quot; value=&quot;5&quot;/&gt;&lt;property id=&quot;20300&quot; value=&quot;Slide 40 - &amp;quot;Software: New Features&amp;quot;&quot;/&gt;&lt;property id=&quot;20307&quot; value=&quot;451&quot;/&gt;&lt;/object&gt;&lt;object type=&quot;3&quot; unique_id=&quot;10066&quot;&gt;&lt;property id=&quot;20148&quot; value=&quot;5&quot;/&gt;&lt;property id=&quot;20300&quot; value=&quot;Slide 41 - &amp;quot;Ease of use and configuration&amp;quot;&quot;/&gt;&lt;property id=&quot;20307&quot; value=&quot;397&quot;/&gt;&lt;/object&gt;&lt;object type=&quot;3&quot; unique_id=&quot;10067&quot;&gt;&lt;property id=&quot;20148&quot; value=&quot;5&quot;/&gt;&lt;property id=&quot;20300&quot; value=&quot;Slide 44 - &amp;quot;New ES Net Node Operations in Network Programmer&amp;quot;&quot;/&gt;&lt;property id=&quot;20307&quot; value=&quot;398&quot;/&gt;&lt;/object&gt;&lt;object type=&quot;3&quot; unique_id=&quot;10068&quot;&gt;&lt;property id=&quot;20148&quot; value=&quot;5&quot;/&gt;&lt;property id=&quot;20300&quot; value=&quot;Slide 46 - &amp;quot;New card configuration dialog for ES Programmer&amp;quot;&quot;/&gt;&lt;property id=&quot;20307&quot; value=&quot;399&quot;/&gt;&lt;/object&gt;&lt;object type=&quot;3&quot; unique_id=&quot;10069&quot;&gt;&lt;property id=&quot;20148&quot; value=&quot;5&quot;/&gt;&lt;property id=&quot;20300&quot; value=&quot;Slide 48 - &amp;quot;New Features: TSW Configurator&amp;quot;&quot;/&gt;&lt;property id=&quot;20307&quot; value=&quot;400&quot;/&gt;&lt;/object&gt;&lt;object type=&quot;3&quot; unique_id=&quot;10070&quot;&gt;&lt;property id=&quot;20148&quot; value=&quot;5&quot;/&gt;&lt;property id=&quot;20300&quot; value=&quot;Slide 51 - &amp;quot;New Features: TSW File Transfer Utility&amp;quot;&quot;/&gt;&lt;property id=&quot;20307&quot; value=&quot;401&quot;/&gt;&lt;/object&gt;&lt;object type=&quot;3&quot; unique_id=&quot;10071&quot;&gt;&lt;property id=&quot;20148&quot; value=&quot;5&quot;/&gt;&lt;property id=&quot;20300&quot; value=&quot;Slide 52 - &amp;quot;New Feature: Diagnostics tool&amp;quot;&quot;/&gt;&lt;property id=&quot;20307&quot; value=&quot;402&quot;/&gt;&lt;/object&gt;&lt;object type=&quot;3&quot; unique_id=&quot;10072&quot;&gt;&lt;property id=&quot;20148&quot; value=&quot;5&quot;/&gt;&lt;property id=&quot;20300&quot; value=&quot;Slide 55 - &amp;quot;ES Net Diagnostic Tool: Topology/Monitoring View&amp;quot;&quot;/&gt;&lt;property id=&quot;20307&quot; value=&quot;403&quot;/&gt;&lt;/object&gt;&lt;object type=&quot;3&quot; unique_id=&quot;10073&quot;&gt;&lt;property id=&quot;20148&quot; value=&quot;5&quot;/&gt;&lt;property id=&quot;20300&quot; value=&quot;Slide 56 - &amp;quot;ES Net Diagnostic Tool: Historical View&amp;quot;&quot;/&gt;&lt;property id=&quot;20307&quot; value=&quot;404&quot;/&gt;&lt;/object&gt;&lt;object type=&quot;3&quot; unique_id=&quot;10074&quot;&gt;&lt;property id=&quot;20148&quot; value=&quot;5&quot;/&gt;&lt;property id=&quot;20300&quot; value=&quot;Slide 57 - &amp;quot;ES Net Diagnostic Tool: Network Status View&amp;quot;&quot;/&gt;&lt;property id=&quot;20307&quot; value=&quot;405&quot;/&gt;&lt;/object&gt;&lt;object type=&quot;3&quot; unique_id=&quot;10075&quot;&gt;&lt;property id=&quot;20148&quot; value=&quot;5&quot;/&gt;&lt;property id=&quot;20300&quot; value=&quot;Slide 58 - &amp;quot;Configuration Guidelines&amp;quot;&quot;/&gt;&lt;property id=&quot;20307&quot; value=&quot;406&quot;/&gt;&lt;/object&gt;&lt;object type=&quot;3&quot; unique_id=&quot;10076&quot;&gt;&lt;property id=&quot;20148&quot; value=&quot;5&quot;/&gt;&lt;property id=&quot;20300&quot; value=&quot;Slide 59 - &amp;quot;Software Compatibility Requirements&amp;quot;&quot;/&gt;&lt;property id=&quot;20307&quot; value=&quot;407&quot;/&gt;&lt;/object&gt;&lt;object type=&quot;3&quot; unique_id=&quot;10567&quot;&gt;&lt;property id=&quot;20148&quot; value=&quot;5&quot;/&gt;&lt;property id=&quot;20300&quot; value=&quot;Slide 15 - &amp;quot;Two ES Net “Networks” -&amp;gt; Panel Net&amp;quot;&quot;/&gt;&lt;property id=&quot;20307&quot; value=&quot;454&quot;/&gt;&lt;/object&gt;&lt;object type=&quot;3&quot; unique_id=&quot;11951&quot;&gt;&lt;property id=&quot;20148&quot; value=&quot;5&quot;/&gt;&lt;property id=&quot;20300&quot; value=&quot;Slide 43 - &amp;quot;Update to existing Network Programmer Features&amp;quot;&quot;/&gt;&lt;property id=&quot;20307&quot; value=&quot;462&quot;/&gt;&lt;/object&gt;&lt;object type=&quot;3&quot; unique_id=&quot;11952&quot;&gt;&lt;property id=&quot;20148&quot; value=&quot;5&quot;/&gt;&lt;property id=&quot;20300&quot; value=&quot;Slide 45 - &amp;quot;New ES Net Node Operations in Network Programmer, continued&amp;quot;&quot;/&gt;&lt;property id=&quot;20307&quot; value=&quot;461&quot;/&gt;&lt;/object&gt;&lt;object type=&quot;3&quot; unique_id=&quot;12401&quot;&gt;&lt;property id=&quot;20148&quot; value=&quot;5&quot;/&gt;&lt;property id=&quot;20300&quot; value=&quot;Slide 47 - &amp;quot;New card configuration dialog for ES Programmer, continued&amp;quot;&quot;/&gt;&lt;property id=&quot;20307&quot; value=&quot;463&quot;/&gt;&lt;/object&gt;&lt;object type=&quot;3&quot; unique_id=&quot;12637&quot;&gt;&lt;property id=&quot;20148&quot; value=&quot;5&quot;/&gt;&lt;property id=&quot;20300&quot; value=&quot;Slide 53 - &amp;quot;New Feature: Diagnostics tool, continued&amp;quot;&quot;/&gt;&lt;property id=&quot;20307&quot; value=&quot;464&quot;/&gt;&lt;/object&gt;&lt;object type=&quot;3&quot; unique_id=&quot;12954&quot;&gt;&lt;property id=&quot;20148&quot; value=&quot;5&quot;/&gt;&lt;property id=&quot;20300&quot; value=&quot;Slide 54 - &amp;quot;New Feature: Diagnostics tool, continued&amp;quot;&quot;/&gt;&lt;property id=&quot;20307&quot; value=&quot;465&quot;/&gt;&lt;/object&gt;&lt;object type=&quot;3&quot; unique_id=&quot;12956&quot;&gt;&lt;property id=&quot;20148&quot; value=&quot;5&quot;/&gt;&lt;property id=&quot;20300&quot; value=&quot;Slide 1&quot;/&gt;&lt;property id=&quot;20307&quot; value=&quot;515&quot;/&gt;&lt;/object&gt;&lt;object type=&quot;3&quot; unique_id=&quot;12957&quot;&gt;&lt;property id=&quot;20148&quot; value=&quot;5&quot;/&gt;&lt;property id=&quot;20300&quot; value=&quot;Slide 2 - &amp;quot;ES Net Fire Alarm Network Launch Preparation Training&amp;quot;&quot;/&gt;&lt;property id=&quot;20307&quot; value=&quot;516&quot;/&gt;&lt;/object&gt;&lt;object type=&quot;3&quot; unique_id=&quot;12958&quot;&gt;&lt;property id=&quot;20148&quot; value=&quot;5&quot;/&gt;&lt;property id=&quot;20300&quot; value=&quot;Slide 13 - &amp;quot;ES Net vs 4120 Feature Selection&amp;quot;&quot;/&gt;&lt;property id=&quot;20307&quot; value=&quot;514&quot;/&gt;&lt;/object&gt;&lt;object type=&quot;3&quot; unique_id=&quot;12959&quot;&gt;&lt;property id=&quot;20148&quot; value=&quot;5&quot;/&gt;&lt;property id=&quot;20300&quot; value=&quot;Slide 21 - &amp;quot;Hardware Overview&amp;quot;&quot;/&gt;&lt;property id=&quot;20307&quot; value=&quot;558&quot;/&gt;&lt;/object&gt;&lt;object type=&quot;3&quot; unique_id=&quot;12960&quot;&gt;&lt;property id=&quot;20148&quot; value=&quot;5&quot;/&gt;&lt;property id=&quot;20300&quot; value=&quot;Slide 22 - &amp;quot;Types of Ports&amp;quot;&quot;/&gt;&lt;property id=&quot;20307&quot; value=&quot;559&quot;/&gt;&lt;/object&gt;&lt;object type=&quot;3&quot; unique_id=&quot;12961&quot;&gt;&lt;property id=&quot;20148&quot; value=&quot;5&quot;/&gt;&lt;property id=&quot;20300&quot; value=&quot;Slide 23 - &amp;quot;Types of Ports&amp;quot;&quot;/&gt;&lt;property id=&quot;20307&quot; value=&quot;560&quot;/&gt;&lt;/object&gt;&lt;object type=&quot;3&quot; unique_id=&quot;12962&quot;&gt;&lt;property id=&quot;20148&quot; value=&quot;5&quot;/&gt;&lt;property id=&quot;20300&quot; value=&quot;Slide 24 - &amp;quot;Types of Ports&amp;quot;&quot;/&gt;&lt;property id=&quot;20307&quot; value=&quot;561&quot;/&gt;&lt;/object&gt;&lt;object type=&quot;3&quot; unique_id=&quot;12963&quot;&gt;&lt;property id=&quot;20148&quot; value=&quot;5&quot;/&gt;&lt;property id=&quot;20300&quot; value=&quot;Slide 25 - &amp;quot;Types of Ports&amp;quot;&quot;/&gt;&lt;property id=&quot;20307&quot; value=&quot;562&quot;/&gt;&lt;/object&gt;&lt;object type=&quot;3&quot; unique_id=&quot;12964&quot;&gt;&lt;property id=&quot;20148&quot; value=&quot;5&quot;/&gt;&lt;property id=&quot;20300&quot; value=&quot;Slide 26 - &amp;quot;Types of Ports&amp;quot;&quot;/&gt;&lt;property id=&quot;20307&quot; value=&quot;563&quot;/&gt;&lt;/object&gt;&lt;object type=&quot;3&quot; unique_id=&quot;12965&quot;&gt;&lt;property id=&quot;20148&quot; value=&quot;5&quot;/&gt;&lt;property id=&quot;20300&quot; value=&quot;Slide 27 - &amp;quot;ES Net Slot NIC (4100-6104): Installation&amp;quot;&quot;/&gt;&lt;property id=&quot;20307&quot; value=&quot;564&quot;/&gt;&lt;/object&gt;&lt;object type=&quot;3&quot; unique_id=&quot;12966&quot;&gt;&lt;property id=&quot;20148&quot; value=&quot;5&quot;/&gt;&lt;property id=&quot;20300&quot; value=&quot;Slide 28 - &amp;quot;ES Net Slot NIC (4100-6104): Installation, continued&amp;quot;&quot;/&gt;&lt;property id=&quot;20307&quot; value=&quot;565&quot;/&gt;&lt;/object&gt;&lt;object type=&quot;3&quot; unique_id=&quot;12967&quot;&gt;&lt;property id=&quot;20148&quot; value=&quot;5&quot;/&gt;&lt;property id=&quot;20300&quot; value=&quot;Slide 29 - &amp;quot;Types of Ports&amp;quot;&quot;/&gt;&lt;property id=&quot;20307&quot; value=&quot;566&quot;/&gt;&lt;/object&gt;&lt;object type=&quot;3&quot; unique_id=&quot;12968&quot;&gt;&lt;property id=&quot;20148&quot; value=&quot;5&quot;/&gt;&lt;property id=&quot;20300&quot; value=&quot;Slide 30 - &amp;quot;Types of Ports&amp;quot;&quot;/&gt;&lt;property id=&quot;20307&quot; value=&quot;567&quot;/&gt;&lt;/object&gt;&lt;object type=&quot;3&quot; unique_id=&quot;12969&quot;&gt;&lt;property id=&quot;20148&quot; value=&quot;5&quot;/&gt;&lt;property id=&quot;20300&quot; value=&quot;Slide 31 - &amp;quot;Types of Ports&amp;quot;&quot;/&gt;&lt;property id=&quot;20307&quot; value=&quot;568&quot;/&gt;&lt;/object&gt;&lt;object type=&quot;3&quot; unique_id=&quot;12970&quot;&gt;&lt;property id=&quot;20148&quot; value=&quot;5&quot;/&gt;&lt;property id=&quot;20300&quot; value=&quot;Slide 32 - &amp;quot;Types of Ports&amp;quot;&quot;/&gt;&lt;property id=&quot;20307&quot; value=&quot;569&quot;/&gt;&lt;/object&gt;&lt;object type=&quot;3&quot; unique_id=&quot;12971&quot;&gt;&lt;property id=&quot;20148&quot; value=&quot;5&quot;/&gt;&lt;property id=&quot;20300&quot; value=&quot;Slide 33 - &amp;quot;ES Net NIC: Wiring Specifications for Ethernet&amp;quot;&quot;/&gt;&lt;property id=&quot;20307&quot; value=&quot;570&quot;/&gt;&lt;/object&gt;&lt;object type=&quot;3&quot; unique_id=&quot;12972&quot;&gt;&lt;property id=&quot;20148&quot; value=&quot;5&quot;/&gt;&lt;property id=&quot;20300&quot; value=&quot;Slide 34 - &amp;quot;ES Net Hardware: Media Cards&amp;quot;&quot;/&gt;&lt;property id=&quot;20307&quot; value=&quot;571&quot;/&gt;&lt;/object&gt;&lt;object type=&quot;3&quot; unique_id=&quot;12973&quot;&gt;&lt;property id=&quot;20148&quot; value=&quot;5&quot;/&gt;&lt;property id=&quot;20300&quot; value=&quot;Slide 35 - &amp;quot;Types of Ports&amp;quot;&quot;/&gt;&lt;property id=&quot;20307&quot; value=&quot;572&quot;/&gt;&lt;/object&gt;&lt;object type=&quot;3&quot; unique_id=&quot;12974&quot;&gt;&lt;property id=&quot;20148&quot; value=&quot;5&quot;/&gt;&lt;property id=&quot;20300&quot; value=&quot;Slide 36 - &amp;quot;ES Net Dual Channel Fiber Media Card: Wiring Specifications&amp;quot;&quot;/&gt;&lt;property id=&quot;20307&quot; value=&quot;573&quot;/&gt;&lt;/object&gt;&lt;object type=&quot;3&quot; unique_id=&quot;12975&quot;&gt;&lt;property id=&quot;20148&quot; value=&quot;5&quot;/&gt;&lt;property id=&quot;20300&quot; value=&quot;Slide 37 - &amp;quot;Types of Ports&amp;quot;&quot;/&gt;&lt;property id=&quot;20307&quot; value=&quot;574&quot;/&gt;&lt;/object&gt;&lt;object type=&quot;3&quot; unique_id=&quot;12976&quot;&gt;&lt;property id=&quot;20148&quot; value=&quot;5&quot;/&gt;&lt;property id=&quot;20300&quot; value=&quot;Slide 38 - &amp;quot;ES Net Dual Channel DSL Media Card: Wiring Specifications&amp;quot;&quot;/&gt;&lt;property id=&quot;20307&quot; value=&quot;575&quot;/&gt;&lt;/object&gt;&lt;object type=&quot;3&quot; unique_id=&quot;12977&quot;&gt;&lt;property id=&quot;20148&quot; value=&quot;5&quot;/&gt;&lt;property id=&quot;20300&quot; value=&quot;Slide 39 - &amp;quot;ES Net Dual Channel DSL Media Card: Limitations&amp;quot;&quot;/&gt;&lt;property id=&quot;20307&quot; value=&quot;576&quot;/&gt;&lt;/object&gt;&lt;object type=&quot;3&quot; unique_id=&quot;12980&quot;&gt;&lt;property id=&quot;20148&quot; value=&quot;5&quot;/&gt;&lt;property id=&quot;20300&quot; value=&quot;Slide 60 - &amp;quot;ES Net Applications&amp;quot;&quot;/&gt;&lt;property id=&quot;20307&quot; value=&quot;517&quot;/&gt;&lt;/object&gt;&lt;object type=&quot;3&quot; unique_id=&quot;12981&quot;&gt;&lt;property id=&quot;20148&quot; value=&quot;5&quot;/&gt;&lt;property id=&quot;20300&quot; value=&quot;Slide 61 - &amp;quot;Application 1: New Installation&amp;quot;&quot;/&gt;&lt;property id=&quot;20307&quot; value=&quot;518&quot;/&gt;&lt;/object&gt;&lt;object type=&quot;3&quot; unique_id=&quot;12982&quot;&gt;&lt;property id=&quot;20148&quot; value=&quot;5&quot;/&gt;&lt;property id=&quot;20300&quot; value=&quot;Slide 62 - &amp;quot;Application 1:  New Installation, continued&amp;quot;&quot;/&gt;&lt;property id=&quot;20307&quot; value=&quot;519&quot;/&gt;&lt;/object&gt;&lt;object type=&quot;3&quot; unique_id=&quot;12983&quot;&gt;&lt;property id=&quot;20148&quot; value=&quot;5&quot;/&gt;&lt;property id=&quot;20300&quot; value=&quot;Slide 63 - &amp;quot;Application 1:  New Installation, continued&amp;quot;&quot;/&gt;&lt;property id=&quot;20307&quot; value=&quot;520&quot;/&gt;&lt;/object&gt;&lt;object type=&quot;3&quot; unique_id=&quot;12984&quot;&gt;&lt;property id=&quot;20148&quot; value=&quot;5&quot;/&gt;&lt;property id=&quot;20300&quot; value=&quot;Slide 64 - &amp;quot;Application 1:  New Installation, continued&amp;quot;&quot;/&gt;&lt;property id=&quot;20307&quot; value=&quot;521&quot;/&gt;&lt;/object&gt;&lt;object type=&quot;3&quot; unique_id=&quot;12985&quot;&gt;&lt;property id=&quot;20148&quot; value=&quot;5&quot;/&gt;&lt;property id=&quot;20300&quot; value=&quot;Slide 65 - &amp;quot;Application 1:  New Installation, continued&amp;quot;&quot;/&gt;&lt;property id=&quot;20307&quot; value=&quot;522&quot;/&gt;&lt;/object&gt;&lt;object type=&quot;3&quot; unique_id=&quot;12986&quot;&gt;&lt;property id=&quot;20148&quot; value=&quot;5&quot;/&gt;&lt;property id=&quot;20300&quot; value=&quot;Slide 66 - &amp;quot;Application 1:  New Installation, continued&amp;quot;&quot;/&gt;&lt;property id=&quot;20307&quot; value=&quot;523&quot;/&gt;&lt;/object&gt;&lt;object type=&quot;3&quot; unique_id=&quot;12987&quot;&gt;&lt;property id=&quot;20148&quot; value=&quot;5&quot;/&gt;&lt;property id=&quot;20300&quot; value=&quot;Slide 67 - &amp;quot;Application 1:  New Installation, continued&amp;quot;&quot;/&gt;&lt;property id=&quot;20307&quot; value=&quot;524&quot;/&gt;&lt;/object&gt;&lt;object type=&quot;3&quot; unique_id=&quot;12988&quot;&gt;&lt;property id=&quot;20148&quot; value=&quot;5&quot;/&gt;&lt;property id=&quot;20300&quot; value=&quot;Slide 68 - &amp;quot;Application 2: Retrofit / Upgrades&amp;quot;&quot;/&gt;&lt;property id=&quot;20307&quot; value=&quot;525&quot;/&gt;&lt;/object&gt;&lt;object type=&quot;3&quot; unique_id=&quot;12989&quot;&gt;&lt;property id=&quot;20148&quot; value=&quot;5&quot;/&gt;&lt;property id=&quot;20300&quot; value=&quot;Slide 69 - &amp;quot;Application 2:  Retrofit / Upgrades, continued&amp;quot;&quot;/&gt;&lt;property id=&quot;20307&quot; value=&quot;526&quot;/&gt;&lt;/object&gt;&lt;object type=&quot;3&quot; unique_id=&quot;12990&quot;&gt;&lt;property id=&quot;20148&quot; value=&quot;5&quot;/&gt;&lt;property id=&quot;20300&quot; value=&quot;Slide 70 - &amp;quot;Application 2:  Retrofit / Upgrades, continued&amp;quot;&quot;/&gt;&lt;property id=&quot;20307&quot; value=&quot;527&quot;/&gt;&lt;/object&gt;&lt;object type=&quot;3&quot; unique_id=&quot;12991&quot;&gt;&lt;property id=&quot;20148&quot; value=&quot;5&quot;/&gt;&lt;property id=&quot;20300&quot; value=&quot;Slide 71 - &amp;quot;Application 2:  Retrofit / Upgrades, continued&amp;quot;&quot;/&gt;&lt;property id=&quot;20307&quot; value=&quot;528&quot;/&gt;&lt;/object&gt;&lt;object type=&quot;3&quot; unique_id=&quot;12992&quot;&gt;&lt;property id=&quot;20148&quot; value=&quot;5&quot;/&gt;&lt;property id=&quot;20300&quot; value=&quot;Slide 72 - &amp;quot;Application 2:  Retrofit / Upgrades, continued&amp;quot;&quot;/&gt;&lt;property id=&quot;20307&quot; value=&quot;529&quot;/&gt;&lt;/object&gt;&lt;object type=&quot;3&quot; unique_id=&quot;12993&quot;&gt;&lt;property id=&quot;20148&quot; value=&quot;5&quot;/&gt;&lt;property id=&quot;20300&quot; value=&quot;Slide 73 - &amp;quot;Application 3:   NFPA 72, 2-Hour Fire-Rated Pathway Protection&amp;quot;&quot;/&gt;&lt;property id=&quot;20307&quot; value=&quot;530&quot;/&gt;&lt;/object&gt;&lt;object type=&quot;3&quot; unique_id=&quot;12994&quot;&gt;&lt;property id=&quot;20148&quot; value=&quot;5&quot;/&gt;&lt;property id=&quot;20300&quot; value=&quot;Slide 74 - &amp;quot;Application 3:  2-Hour Fire-Rated Pathway Protection&amp;quot;&quot;/&gt;&lt;property id=&quot;20307&quot; value=&quot;531&quot;/&gt;&lt;/object&gt;&lt;object type=&quot;3&quot; unique_id=&quot;12995&quot;&gt;&lt;property id=&quot;20148&quot; value=&quot;5&quot;/&gt;&lt;property id=&quot;20300&quot; value=&quot;Slide 75 - &amp;quot;Application 3:  2-Hour Fire-Rated Pathway Protection, continued&amp;quot;&quot;/&gt;&lt;property id=&quot;20307&quot; value=&quot;532&quot;/&gt;&lt;/object&gt;&lt;object type=&quot;3&quot; unique_id=&quot;12996&quot;&gt;&lt;property id=&quot;20148&quot; value=&quot;5&quot;/&gt;&lt;property id=&quot;20300&quot; value=&quot;Slide 76 - &amp;quot;Application 3:  2-Hour Fire-Rated Pathway Protection, continued&amp;quot;&quot;/&gt;&lt;property id=&quot;20307&quot; value=&quot;533&quot;/&gt;&lt;/object&gt;&lt;object type=&quot;3&quot; unique_id=&quot;12997&quot;&gt;&lt;property id=&quot;20148&quot; value=&quot;5&quot;/&gt;&lt;property id=&quot;20300&quot; value=&quot;Slide 77 - &amp;quot;Application 3:  2-Hour Fire-Rated Pathway Protection, continued&amp;quot;&quot;/&gt;&lt;property id=&quot;20307&quot; value=&quot;534&quot;/&gt;&lt;/object&gt;&lt;object type=&quot;3&quot; unique_id=&quot;12998&quot;&gt;&lt;property id=&quot;20148&quot; value=&quot;5&quot;/&gt;&lt;property id=&quot;20300&quot; value=&quot;Slide 78 - &amp;quot;Application 3:  2-Hour Fire Rated Pathway Applications, continued&amp;quot;&quot;/&gt;&lt;property id=&quot;20307&quot; value=&quot;535&quot;/&gt;&lt;/object&gt;&lt;object type=&quot;3&quot; unique_id=&quot;12999&quot;&gt;&lt;property id=&quot;20148&quot; value=&quot;5&quot;/&gt;&lt;property id=&quot;20300&quot; value=&quot;Slide 79 - &amp;quot;Application 3:  2-Hour Fire Rated Pathway Applications, continued&amp;quot;&quot;/&gt;&lt;property id=&quot;20307&quot; value=&quot;536&quot;/&gt;&lt;/object&gt;&lt;object type=&quot;3&quot; unique_id=&quot;13000&quot;&gt;&lt;property id=&quot;20148&quot; value=&quot;5&quot;/&gt;&lt;property id=&quot;20300&quot; value=&quot;Slide 80 - &amp;quot;ES Net Perspectives&amp;quot;&quot;/&gt;&lt;property id=&quot;20307&quot; value=&quot;537&quot;/&gt;&lt;/object&gt;&lt;object type=&quot;3&quot; unique_id=&quot;13001&quot;&gt;&lt;property id=&quot;20148&quot; value=&quot;5&quot;/&gt;&lt;property id=&quot;20300&quot; value=&quot;Slide 81 - &amp;quot;Perspectives:  This impacts me how?&amp;quot;&quot;/&gt;&lt;property id=&quot;20307&quot; value=&quot;538&quot;/&gt;&lt;/object&gt;&lt;object type=&quot;3&quot; unique_id=&quot;13002&quot;&gt;&lt;property id=&quot;20148&quot; value=&quot;5&quot;/&gt;&lt;property id=&quot;20300&quot; value=&quot;Slide 82 - &amp;quot;Perspectives:  This impacts me how?, continued&amp;quot;&quot;/&gt;&lt;property id=&quot;20307&quot; value=&quot;539&quot;/&gt;&lt;/object&gt;&lt;object type=&quot;3&quot; unique_id=&quot;13003&quot;&gt;&lt;property id=&quot;20148&quot; value=&quot;5&quot;/&gt;&lt;property id=&quot;20300&quot; value=&quot;Slide 83 - &amp;quot;Perspectives:  This impacts me how?, continued&amp;quot;&quot;/&gt;&lt;property id=&quot;20307&quot; value=&quot;540&quot;/&gt;&lt;/object&gt;&lt;object type=&quot;3&quot; unique_id=&quot;13004&quot;&gt;&lt;property id=&quot;20148&quot; value=&quot;5&quot;/&gt;&lt;property id=&quot;20300&quot; value=&quot;Slide 84 - &amp;quot;Perspectives:  This impacts me how?, continued&amp;quot;&quot;/&gt;&lt;property id=&quot;20307&quot; value=&quot;541&quot;/&gt;&lt;/object&gt;&lt;object type=&quot;3&quot; unique_id=&quot;13005&quot;&gt;&lt;property id=&quot;20148&quot; value=&quot;5&quot;/&gt;&lt;property id=&quot;20300&quot; value=&quot;Slide 85 - &amp;quot;Perspectives:  This impacts me how?, continued&amp;quot;&quot;/&gt;&lt;property id=&quot;20307&quot; value=&quot;542&quot;/&gt;&lt;/object&gt;&lt;object type=&quot;3&quot; unique_id=&quot;13006&quot;&gt;&lt;property id=&quot;20148&quot; value=&quot;5&quot;/&gt;&lt;property id=&quot;20300&quot; value=&quot;Slide 86 - &amp;quot;Perspectives:  This impacts me how?, continued&amp;quot;&quot;/&gt;&lt;property id=&quot;20307&quot; value=&quot;543&quot;/&gt;&lt;/object&gt;&lt;object type=&quot;3&quot; unique_id=&quot;13007&quot;&gt;&lt;property id=&quot;20148&quot; value=&quot;5&quot;/&gt;&lt;property id=&quot;20300&quot; value=&quot;Slide 87 - &amp;quot;Perspectives:  This impacts me how?, continued&amp;quot;&quot;/&gt;&lt;property id=&quot;20307&quot; value=&quot;544&quot;/&gt;&lt;/object&gt;&lt;object type=&quot;3&quot; unique_id=&quot;13008&quot;&gt;&lt;property id=&quot;20148&quot; value=&quot;5&quot;/&gt;&lt;property id=&quot;20300&quot; value=&quot;Slide 88 - &amp;quot;Perspectives:  This impacts me how?, continued&amp;quot;&quot;/&gt;&lt;property id=&quot;20307&quot; value=&quot;545&quot;/&gt;&lt;/object&gt;&lt;object type=&quot;3&quot; unique_id=&quot;13009&quot;&gt;&lt;property id=&quot;20148&quot; value=&quot;5&quot;/&gt;&lt;property id=&quot;20300&quot; value=&quot;Slide 89 - &amp;quot;ES Net Resources&amp;quot;&quot;/&gt;&lt;property id=&quot;20307&quot; value=&quot;546&quot;/&gt;&lt;/object&gt;&lt;object type=&quot;3&quot; unique_id=&quot;13010&quot;&gt;&lt;property id=&quot;20148&quot; value=&quot;5&quot;/&gt;&lt;property id=&quot;20300&quot; value=&quot;Slide 90 - &amp;quot;Resources: New PIDs for ES Net NICs and Media Cards&amp;quot;&quot;/&gt;&lt;property id=&quot;20307&quot; value=&quot;547&quot;/&gt;&lt;/object&gt;&lt;object type=&quot;3&quot; unique_id=&quot;13011&quot;&gt;&lt;property id=&quot;20148&quot; value=&quot;5&quot;/&gt;&lt;property id=&quot;20300&quot; value=&quot;Slide 91 - &amp;quot;Resources: New PIDs for ES Net NDU Panels&amp;quot;&quot;/&gt;&lt;property id=&quot;20307&quot; value=&quot;548&quot;/&gt;&lt;/object&gt;&lt;object type=&quot;3&quot; unique_id=&quot;13012&quot;&gt;&lt;property id=&quot;20148&quot; value=&quot;5&quot;/&gt;&lt;property id=&quot;20300&quot; value=&quot;Slide 92 - &amp;quot;Resources: New PIDs for Retrofit Applications&amp;quot;&quot;/&gt;&lt;property id=&quot;20307&quot; value=&quot;549&quot;/&gt;&lt;/object&gt;&lt;object type=&quot;3&quot; unique_id=&quot;13013&quot;&gt;&lt;property id=&quot;20148&quot; value=&quot;5&quot;/&gt;&lt;property id=&quot;20300&quot; value=&quot;Slide 93 - &amp;quot;Resources: New / Updated Data Sheets&amp;quot;&quot;/&gt;&lt;property id=&quot;20307&quot; value=&quot;550&quot;/&gt;&lt;/object&gt;&lt;object type=&quot;3&quot; unique_id=&quot;13014&quot;&gt;&lt;property id=&quot;20148&quot; value=&quot;5&quot;/&gt;&lt;property id=&quot;20300&quot; value=&quot;Slide 94 - &amp;quot;Resources: New / Updated Data Sheets, continued&amp;quot;&quot;/&gt;&lt;property id=&quot;20307&quot; value=&quot;551&quot;/&gt;&lt;/object&gt;&lt;object type=&quot;3&quot; unique_id=&quot;13015&quot;&gt;&lt;property id=&quot;20148&quot; value=&quot;5&quot;/&gt;&lt;property id=&quot;20300&quot; value=&quot;Slide 95 - &amp;quot;Resources: New / Updated Technical Documentation&amp;quot;&quot;/&gt;&lt;property id=&quot;20307&quot; value=&quot;552&quot;/&gt;&lt;/object&gt;&lt;object type=&quot;3&quot; unique_id=&quot;13016&quot;&gt;&lt;property id=&quot;20148&quot; value=&quot;5&quot;/&gt;&lt;property id=&quot;20300&quot; value=&quot;Slide 96 - &amp;quot;Resources: New / Updated Technical Documentation, continued&amp;quot;&quot;/&gt;&lt;property id=&quot;20307&quot; value=&quot;553&quot;/&gt;&lt;/object&gt;&lt;object type=&quot;3&quot; unique_id=&quot;13017&quot;&gt;&lt;property id=&quot;20148&quot; value=&quot;5&quot;/&gt;&lt;property id=&quot;20300&quot; value=&quot;Slide 97 - &amp;quot;ES Net Frequently Asked Questions &amp;quot;&quot;/&gt;&lt;property id=&quot;20307&quot; value=&quot;554&quot;/&gt;&lt;/object&gt;&lt;object type=&quot;3&quot; unique_id=&quot;13018&quot;&gt;&lt;property id=&quot;20148&quot; value=&quot;5&quot;/&gt;&lt;property id=&quot;20300&quot; value=&quot;Slide 98 - &amp;quot;FAQ: We’ve Been Asked…&amp;quot;&quot;/&gt;&lt;property id=&quot;20307&quot; value=&quot;555&quot;/&gt;&lt;/object&gt;&lt;object type=&quot;3&quot; unique_id=&quot;13019&quot;&gt;&lt;property id=&quot;20148&quot; value=&quot;5&quot;/&gt;&lt;property id=&quot;20300&quot; value=&quot;Slide 99 - &amp;quot;Q &amp;amp; A&amp;quot;&quot;/&gt;&lt;property id=&quot;20307&quot; value=&quot;556&quot;/&gt;&lt;/object&gt;&lt;object type=&quot;3&quot; unique_id=&quot;13669&quot;&gt;&lt;property id=&quot;20148&quot; value=&quot;5&quot;/&gt;&lt;property id=&quot;20300&quot; value=&quot;Slide 16 - &amp;quot;Two ES Net “Networks” -&amp;gt; Panel Net&amp;quot;&quot;/&gt;&lt;property id=&quot;20307&quot; value=&quot;579&quot;/&gt;&lt;/object&gt;&lt;object type=&quot;3&quot; unique_id=&quot;14282&quot;&gt;&lt;property id=&quot;20148&quot; value=&quot;5&quot;/&gt;&lt;property id=&quot;20300&quot; value=&quot;Slide 17 - &amp;quot;Two ES Net “Networks” -&amp;gt; Fire Net&amp;quot;&quot;/&gt;&lt;property id=&quot;20307&quot; value=&quot;580&quot;/&gt;&lt;/object&gt;&lt;object type=&quot;3&quot; unique_id=&quot;14789&quot;&gt;&lt;property id=&quot;20148&quot; value=&quot;5&quot;/&gt;&lt;property id=&quot;20300&quot; value=&quot;Slide 18 - &amp;quot;Two ES Net “Networks” -&amp;gt; Fire Net, continued&amp;quot;&quot;/&gt;&lt;property id=&quot;20307&quot; value=&quot;581&quot;/&gt;&lt;/object&gt;&lt;object type=&quot;3&quot; unique_id=&quot;16154&quot;&gt;&lt;property id=&quot;20148&quot; value=&quot;5&quot;/&gt;&lt;property id=&quot;20300&quot; value=&quot;Slide 42 - &amp;quot;Network Programmer&amp;quot;&quot;/&gt;&lt;property id=&quot;20307&quot; value=&quot;582&quot;/&gt;&lt;/object&gt;&lt;object type=&quot;3&quot; unique_id=&quot;16560&quot;&gt;&lt;property id=&quot;20148&quot; value=&quot;5&quot;/&gt;&lt;property id=&quot;20300&quot; value=&quot;Slide 49 - &amp;quot;Let’s take the previous example….&amp;quot;&quot;/&gt;&lt;property id=&quot;20307&quot; value=&quot;583&quot;/&gt;&lt;/object&gt;&lt;object type=&quot;3&quot; unique_id=&quot;16561&quot;&gt;&lt;property id=&quot;20148&quot; value=&quot;5&quot;/&gt;&lt;property id=&quot;20300&quot; value=&quot;Slide 50 - &amp;quot;Let’s take the previous example….&amp;quot;&quot;/&gt;&lt;property id=&quot;20307&quot; value=&quot;584&quot;/&gt;&lt;/object&gt;&lt;/object&gt;&lt;object type=&quot;8&quot; unique_id=&quot;10173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1337F9B-084A-43C8-92C3-024F8E227D40}&quot;/&gt;&lt;isInvalidForFieldText val=&quot;0&quot;/&gt;&lt;Image&gt;&lt;filename val=&quot;C:\Users\arichard\AppData\Local\Temp\CP101887007876Session\CPTrustFolder101887007986\PPTImport101887555580\data\asimages\{11337F9B-084A-43C8-92C3-024F8E227D40}_16.png&quot;/&gt;&lt;left val=&quot;-99&quot;/&gt;&lt;top val=&quot;-1&quot;/&gt;&lt;width val=&quot;87&quot;/&gt;&lt;height val=&quot;903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8B4DF5AC-169C-490D-9996-3E71BC24E6CB}&quot;/&gt;&lt;isInvalidForFieldText val=&quot;0&quot;/&gt;&lt;Image&gt;&lt;filename val=&quot;C:\Users\arichard\AppData\Local\Temp\CP101887007876Session\CPTrustFolder101887007986\PPTImport101887555580\data\asimages\{8B4DF5AC-169C-490D-9996-3E71BC24E6CB}_16.png&quot;/&gt;&lt;left val=&quot;128&quot;/&gt;&lt;top val=&quot;867&quot;/&gt;&lt;width val=&quot;198&quot;/&gt;&lt;height val=&quot;17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A6427B59-F2D3-4358-BF9E-6D0A2E29B5AF}&quot;/&gt;&lt;isInvalidForFieldText val=&quot;0&quot;/&gt;&lt;Image&gt;&lt;filename val=&quot;C:\Users\arichard\AppData\Local\Temp\CP101887007876Session\CPTrustFolder101887007986\PPTImport101887555580\data\asimages\{A6427B59-F2D3-4358-BF9E-6D0A2E29B5AF}_16.png&quot;/&gt;&lt;left val=&quot;74&quot;/&gt;&lt;top val=&quot;860&quot;/&gt;&lt;width val=&quot;55&quot;/&gt;&lt;height val=&quot;3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E777B91-62EE-4308-A3AC-44A42DBEDEDE}&quot;/&gt;&lt;isInvalidForFieldText val=&quot;0&quot;/&gt;&lt;Image&gt;&lt;filename val=&quot;C:\Users\arichard\AppData\Local\Temp\CP192243792321Session\CPTrustFolder192243792353\PPTImport1922419655236\data\asimages\{3E777B91-62EE-4308-A3AC-44A42DBEDEDE}_4.png&quot;/&gt;&lt;left val=&quot;-99&quot;/&gt;&lt;top val=&quot;-1&quot;/&gt;&lt;width val=&quot;87&quot;/&gt;&lt;height val=&quot;903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PRESENTER_SHAPETEXTINFO" val="&lt;ShapeTextInfo&gt;&lt;TableIndex row=&quot;-1&quot; col=&quot;-1&quot;&gt;&lt;linesCount val=&quot;2&quot;/&gt;&lt;lineCharCount val=&quot;26&quot;/&gt;&lt;lineCharCount val=&quot;36&quot;/&gt;&lt;/TableIndex&gt;&lt;/ShapeTextInfo&gt;"/>
  <p:tag name="HTML_SHAPEINFO" val="&lt;ThreeDShapeInfo&gt;&lt;uuid val=&quot;{7E13A938-E302-4310-87B6-28FFADA060A8}&quot;/&gt;&lt;isInvalidForFieldText val=&quot;0&quot;/&gt;&lt;Image&gt;&lt;filename val=&quot;C:\Users\arichard\AppData\Local\Temp\CP192243792321Session\CPTrustFolder192243792353\PPTImport1922419655236\data\asimages\{7E13A938-E302-4310-87B6-28FFADA060A8}_2.png&quot;/&gt;&lt;left val=&quot;78&quot;/&gt;&lt;top val=&quot;464&quot;/&gt;&lt;width val=&quot;1110&quot;/&gt;&lt;height val=&quot;171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B0961E60-E11F-47C0-8F2C-4A1E72EA0AB8}&quot;/&gt;&lt;isInvalidForFieldText val=&quot;0&quot;/&gt;&lt;Image&gt;&lt;filename val=&quot;C:\Users\arichard\AppData\Local\Temp\CP192243792321Session\CPTrustFolder192243792353\PPTImport1922419655236\data\asimages\{B0961E60-E11F-47C0-8F2C-4A1E72EA0AB8}_2.png&quot;/&gt;&lt;left val=&quot;313&quot;/&gt;&lt;top val=&quot;796&quot;/&gt;&lt;width val=&quot;367&quot;/&gt;&lt;height val=&quot;65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2FB3F970-13B2-4E7A-9738-67920E02EDB7}&quot;/&gt;&lt;isInvalidForFieldText val=&quot;0&quot;/&gt;&lt;Image&gt;&lt;filename val=&quot;C:\Users\arichard\AppData\Local\Temp\CP101887007876Session\CPTrustFolder101887007986\PPTImport101887555580\data\asimages\{2FB3F970-13B2-4E7A-9738-67920E02EDB7}_1.png&quot;/&gt;&lt;left val=&quot;1377&quot;/&gt;&lt;top val=&quot;136&quot;/&gt;&lt;width val=&quot;206&quot;/&gt;&lt;height val=&quot;95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31E22810-FD5A-4BB4-82D3-2DBE40C0FC5B}&quot;/&gt;&lt;isInvalidForFieldText val=&quot;0&quot;/&gt;&lt;Image&gt;&lt;filename val=&quot;C:\Users\arichard\AppData\Local\Temp\CP101887007876Session\CPTrustFolder101887007986\PPTImport101887555580\data\asimages\{31E22810-FD5A-4BB4-82D3-2DBE40C0FC5B}_1.png&quot;/&gt;&lt;left val=&quot;21&quot;/&gt;&lt;top val=&quot;136&quot;/&gt;&lt;width val=&quot;206&quot;/&gt;&lt;height val=&quot;95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2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ABFCFFA-B8B6-49D3-BE98-C940003FF4DB}&quot;/&gt;&lt;isInvalidForFieldText val=&quot;0&quot;/&gt;&lt;Image&gt;&lt;filename val=&quot;C:\Users\arichard\AppData\Local\Temp\CP101887007876Session\CPTrustFolder101887007986\PPTImport101887555580\data\asimages\{7ABFCFFA-B8B6-49D3-BE98-C940003FF4DB}_1.png&quot;/&gt;&lt;left val=&quot;-99&quot;/&gt;&lt;top val=&quot;-1&quot;/&gt;&lt;width val=&quot;87&quot;/&gt;&lt;height val=&quot;90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E256D271-9089-4C91-87F7-1C1743AAB3C8}&quot;/&gt;&lt;isInvalidForFieldText val=&quot;0&quot;/&gt;&lt;Image&gt;&lt;filename val=&quot;C:\Users\arichard\AppData\Local\Temp\CP101887007876Session\CPTrustFolder101887007986\PPTImport101887555580\data\asimages\{E256D271-9089-4C91-87F7-1C1743AAB3C8}_1.png&quot;/&gt;&lt;left val=&quot;128&quot;/&gt;&lt;top val=&quot;867&quot;/&gt;&lt;width val=&quot;198&quot;/&gt;&lt;height val=&quot;1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1337F9B-084A-43C8-92C3-024F8E227D40}&quot;/&gt;&lt;isInvalidForFieldText val=&quot;0&quot;/&gt;&lt;Image&gt;&lt;filename val=&quot;C:\Users\arichard\AppData\Local\Temp\CP101887007876Session\CPTrustFolder101887007986\PPTImport101887555580\data\asimages\{11337F9B-084A-43C8-92C3-024F8E227D40}_16.png&quot;/&gt;&lt;left val=&quot;-99&quot;/&gt;&lt;top val=&quot;-1&quot;/&gt;&lt;width val=&quot;87&quot;/&gt;&lt;height val=&quot;903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8B4DF5AC-169C-490D-9996-3E71BC24E6CB}&quot;/&gt;&lt;isInvalidForFieldText val=&quot;0&quot;/&gt;&lt;Image&gt;&lt;filename val=&quot;C:\Users\arichard\AppData\Local\Temp\CP101887007876Session\CPTrustFolder101887007986\PPTImport101887555580\data\asimages\{8B4DF5AC-169C-490D-9996-3E71BC24E6CB}_16.png&quot;/&gt;&lt;left val=&quot;128&quot;/&gt;&lt;top val=&quot;867&quot;/&gt;&lt;width val=&quot;198&quot;/&gt;&lt;height val=&quot;1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A6427B59-F2D3-4358-BF9E-6D0A2E29B5AF}&quot;/&gt;&lt;isInvalidForFieldText val=&quot;0&quot;/&gt;&lt;Image&gt;&lt;filename val=&quot;C:\Users\arichard\AppData\Local\Temp\CP101887007876Session\CPTrustFolder101887007986\PPTImport101887555580\data\asimages\{A6427B59-F2D3-4358-BF9E-6D0A2E29B5AF}_16.png&quot;/&gt;&lt;left val=&quot;74&quot;/&gt;&lt;top val=&quot;860&quot;/&gt;&lt;width val=&quot;55&quot;/&gt;&lt;height val=&quot;30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755CCE1E-C9C3-4940-8C73-01EBC7E01411}&quot;/&gt;&lt;isInvalidForFieldText val=&quot;0&quot;/&gt;&lt;Image&gt;&lt;filename val=&quot;C:\Users\arichard\AppData\Local\Temp\CP192243792321Session\CPTrustFolder192243792353\PPTImport1922419655236\data\asimages\{755CCE1E-C9C3-4940-8C73-01EBC7E01411}_4.png&quot;/&gt;&lt;left val=&quot;128&quot;/&gt;&lt;top val=&quot;867&quot;/&gt;&lt;width val=&quot;198&quot;/&gt;&lt;height val=&quot;17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1E0D0D2D-DB98-41FA-B494-DC6441451EA3}&quot;/&gt;&lt;isInvalidForFieldText val=&quot;0&quot;/&gt;&lt;Image&gt;&lt;filename val=&quot;C:\Users\arichard\AppData\Local\Temp\CP192243792321Session\CPTrustFolder192243792353\PPTImport1922419655236\data\asimages\{1E0D0D2D-DB98-41FA-B494-DC6441451EA3}_4.png&quot;/&gt;&lt;left val=&quot;59&quot;/&gt;&lt;top val=&quot;859&quot;/&gt;&lt;width val=&quot;55&quot;/&gt;&lt;height val=&quot;3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58&quot;/&gt;&lt;lineCharCount val=&quot;13&quot;/&gt;&lt;lineCharCount val=&quot;12&quot;/&gt;&lt;lineCharCount val=&quot;13&quot;/&gt;&lt;lineCharCount val=&quot;12&quot;/&gt;&lt;lineCharCount val=&quot;11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755CCE1E-C9C3-4940-8C73-01EBC7E01411}&quot;/&gt;&lt;isInvalidForFieldText val=&quot;0&quot;/&gt;&lt;Image&gt;&lt;filename val=&quot;C:\Users\arichard\AppData\Local\Temp\CP192243792321Session\CPTrustFolder192243792353\PPTImport1922419655236\data\asimages\{755CCE1E-C9C3-4940-8C73-01EBC7E01411}_4.png&quot;/&gt;&lt;left val=&quot;128&quot;/&gt;&lt;top val=&quot;867&quot;/&gt;&lt;width val=&quot;198&quot;/&gt;&lt;height val=&quot;17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E777B91-62EE-4308-A3AC-44A42DBEDEDE}&quot;/&gt;&lt;isInvalidForFieldText val=&quot;0&quot;/&gt;&lt;Image&gt;&lt;filename val=&quot;C:\Users\arichard\AppData\Local\Temp\CP192243792321Session\CPTrustFolder192243792353\PPTImport1922419655236\data\asimages\{3E777B91-62EE-4308-A3AC-44A42DBEDEDE}_4.png&quot;/&gt;&lt;left val=&quot;-99&quot;/&gt;&lt;top val=&quot;-1&quot;/&gt;&lt;width val=&quot;87&quot;/&gt;&lt;height val=&quot;90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1E0D0D2D-DB98-41FA-B494-DC6441451EA3}&quot;/&gt;&lt;isInvalidForFieldText val=&quot;0&quot;/&gt;&lt;Image&gt;&lt;filename val=&quot;C:\Users\arichard\AppData\Local\Temp\CP192243792321Session\CPTrustFolder192243792353\PPTImport1922419655236\data\asimages\{1E0D0D2D-DB98-41FA-B494-DC6441451EA3}_4.png&quot;/&gt;&lt;left val=&quot;59&quot;/&gt;&lt;top val=&quot;859&quot;/&gt;&lt;width val=&quot;55&quot;/&gt;&lt;height val=&quot;30&quot;/&gt;&lt;hasText val=&quot;1&quot;/&gt;&lt;/Image&gt;&lt;/ThreeDShape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2FB3F970-13B2-4E7A-9738-67920E02EDB7}&quot;/&gt;&lt;isInvalidForFieldText val=&quot;0&quot;/&gt;&lt;Image&gt;&lt;filename val=&quot;C:\Users\arichard\AppData\Local\Temp\CP101887007876Session\CPTrustFolder101887007986\PPTImport101887555580\data\asimages\{2FB3F970-13B2-4E7A-9738-67920E02EDB7}_1.png&quot;/&gt;&lt;left val=&quot;1377&quot;/&gt;&lt;top val=&quot;136&quot;/&gt;&lt;width val=&quot;206&quot;/&gt;&lt;height val=&quot;95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31E22810-FD5A-4BB4-82D3-2DBE40C0FC5B}&quot;/&gt;&lt;isInvalidForFieldText val=&quot;0&quot;/&gt;&lt;Image&gt;&lt;filename val=&quot;C:\Users\arichard\AppData\Local\Temp\CP101887007876Session\CPTrustFolder101887007986\PPTImport101887555580\data\asimages\{31E22810-FD5A-4BB4-82D3-2DBE40C0FC5B}_1.png&quot;/&gt;&lt;left val=&quot;21&quot;/&gt;&lt;top val=&quot;136&quot;/&gt;&lt;width val=&quot;206&quot;/&gt;&lt;height val=&quot;95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2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ABFCFFA-B8B6-49D3-BE98-C940003FF4DB}&quot;/&gt;&lt;isInvalidForFieldText val=&quot;0&quot;/&gt;&lt;Image&gt;&lt;filename val=&quot;C:\Users\arichard\AppData\Local\Temp\CP101887007876Session\CPTrustFolder101887007986\PPTImport101887555580\data\asimages\{7ABFCFFA-B8B6-49D3-BE98-C940003FF4DB}_1.png&quot;/&gt;&lt;left val=&quot;-99&quot;/&gt;&lt;top val=&quot;-1&quot;/&gt;&lt;width val=&quot;87&quot;/&gt;&lt;height val=&quot;903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E256D271-9089-4C91-87F7-1C1743AAB3C8}&quot;/&gt;&lt;isInvalidForFieldText val=&quot;0&quot;/&gt;&lt;Image&gt;&lt;filename val=&quot;C:\Users\arichard\AppData\Local\Temp\CP101887007876Session\CPTrustFolder101887007986\PPTImport101887555580\data\asimages\{E256D271-9089-4C91-87F7-1C1743AAB3C8}_1.png&quot;/&gt;&lt;left val=&quot;128&quot;/&gt;&lt;top val=&quot;867&quot;/&gt;&lt;width val=&quot;198&quot;/&gt;&lt;height val=&quot;17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58&quot;/&gt;&lt;lineCharCount val=&quot;13&quot;/&gt;&lt;lineCharCount val=&quot;12&quot;/&gt;&lt;lineCharCount val=&quot;13&quot;/&gt;&lt;lineCharCount val=&quot;12&quot;/&gt;&lt;lineCharCount val=&quot;11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heme/theme1.xml><?xml version="1.0" encoding="utf-8"?>
<a:theme xmlns:a="http://schemas.openxmlformats.org/drawingml/2006/main" name="JCI Master template 1.0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_1.02" id="{D3DCBD3C-25BA-4859-A563-7AFA569BCB64}" vid="{906A27E8-AAAC-447D-BE1F-5F4E0FAFA069}"/>
    </a:ext>
  </a:extLst>
</a:theme>
</file>

<file path=ppt/theme/theme2.xml><?xml version="1.0" encoding="utf-8"?>
<a:theme xmlns:a="http://schemas.openxmlformats.org/drawingml/2006/main" name="2_JCI Master template 1.0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_1.02" id="{D3DCBD3C-25BA-4859-A563-7AFA569BCB64}" vid="{906A27E8-AAAC-447D-BE1F-5F4E0FAFA069}"/>
    </a:ext>
  </a:extLst>
</a:theme>
</file>

<file path=ppt/theme/theme3.xml><?xml version="1.0" encoding="utf-8"?>
<a:theme xmlns:a="http://schemas.openxmlformats.org/drawingml/2006/main" name="JCI Storyboard template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_Template_2.4-wide.potx" id="{6D4E9BE6-C6B7-4A99-821E-09D0B90683DB}" vid="{B39A062B-2707-4A90-9A85-69FF96EDECCA}"/>
    </a:ext>
  </a:extLst>
</a:theme>
</file>

<file path=ppt/theme/theme4.xml><?xml version="1.0" encoding="utf-8"?>
<a:theme xmlns:a="http://schemas.openxmlformats.org/drawingml/2006/main" name="3_JCI Master template 1.0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_1.02" id="{D3DCBD3C-25BA-4859-A563-7AFA569BCB64}" vid="{906A27E8-AAAC-447D-BE1F-5F4E0FAFA06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25B303EDB83E4198CEBACAE74D0293" ma:contentTypeVersion="15" ma:contentTypeDescription="Create a new document." ma:contentTypeScope="" ma:versionID="e9d44ccbb973ac585c87b30cf7d7ac9e">
  <xsd:schema xmlns:xsd="http://www.w3.org/2001/XMLSchema" xmlns:xs="http://www.w3.org/2001/XMLSchema" xmlns:p="http://schemas.microsoft.com/office/2006/metadata/properties" xmlns:ns2="09816cb1-4c93-41fb-9425-32c6af64ff5c" xmlns:ns3="bdf80695-c05e-49e9-acb5-d76f0368ab52" xmlns:ns4="e3e2664a-4298-401e-9fa6-8f5325dd2938" targetNamespace="http://schemas.microsoft.com/office/2006/metadata/properties" ma:root="true" ma:fieldsID="5afd8abf6765b54551169f096ecec5c1" ns2:_="" ns3:_="" ns4:_="">
    <xsd:import namespace="09816cb1-4c93-41fb-9425-32c6af64ff5c"/>
    <xsd:import namespace="bdf80695-c05e-49e9-acb5-d76f0368ab52"/>
    <xsd:import namespace="e3e2664a-4298-401e-9fa6-8f5325dd29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16cb1-4c93-41fb-9425-32c6af64f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2a00314-ae30-474d-911b-f8e025e1af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80695-c05e-49e9-acb5-d76f0368ab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2664a-4298-401e-9fa6-8f5325dd2938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5fb9e93-717c-4f89-b3bb-d60751ba7775}" ma:internalName="TaxCatchAll" ma:showField="CatchAllData" ma:web="bdf80695-c05e-49e9-acb5-d76f0368ab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816cb1-4c93-41fb-9425-32c6af64ff5c">
      <Terms xmlns="http://schemas.microsoft.com/office/infopath/2007/PartnerControls"/>
    </lcf76f155ced4ddcb4097134ff3c332f>
    <TaxCatchAll xmlns="e3e2664a-4298-401e-9fa6-8f5325dd293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D43E98-41D5-4E6A-8E46-A3F7F964ACFF}"/>
</file>

<file path=customXml/itemProps2.xml><?xml version="1.0" encoding="utf-8"?>
<ds:datastoreItem xmlns:ds="http://schemas.openxmlformats.org/officeDocument/2006/customXml" ds:itemID="{782E7699-BAED-44D8-8DAB-A29C269E400E}">
  <ds:schemaRefs>
    <ds:schemaRef ds:uri="http://schemas.microsoft.com/office/2006/metadata/properties"/>
    <ds:schemaRef ds:uri="http://schemas.microsoft.com/office/infopath/2007/PartnerControls"/>
    <ds:schemaRef ds:uri="ffeeb0c0-3d62-4f16-9dcf-5939d7dcd871"/>
  </ds:schemaRefs>
</ds:datastoreItem>
</file>

<file path=customXml/itemProps3.xml><?xml version="1.0" encoding="utf-8"?>
<ds:datastoreItem xmlns:ds="http://schemas.openxmlformats.org/officeDocument/2006/customXml" ds:itemID="{F7B9CC76-7D14-4518-A921-E0A4516472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52292</TotalTime>
  <Words>3850</Words>
  <Application>Microsoft Office PowerPoint</Application>
  <PresentationFormat>Widescreen</PresentationFormat>
  <Paragraphs>477</Paragraphs>
  <Slides>49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Calibri</vt:lpstr>
      <vt:lpstr>Wingdings</vt:lpstr>
      <vt:lpstr>Arial</vt:lpstr>
      <vt:lpstr>JCI Master template 1.0</vt:lpstr>
      <vt:lpstr>2_JCI Master template 1.0</vt:lpstr>
      <vt:lpstr>JCI Storyboard template</vt:lpstr>
      <vt:lpstr>3_JCI Master template 1.0</vt:lpstr>
      <vt:lpstr>TrueSite Workstation Version 6.03 : In-Depth</vt:lpstr>
      <vt:lpstr>TSW 6.03 Features</vt:lpstr>
      <vt:lpstr>PowerPoint Presentation</vt:lpstr>
      <vt:lpstr>PowerPoint Presentation</vt:lpstr>
      <vt:lpstr>Sotware Highlights</vt:lpstr>
      <vt:lpstr>New Software</vt:lpstr>
      <vt:lpstr>Graphics Folder Tree – Manage Documents</vt:lpstr>
      <vt:lpstr>Graphics Folder Tree – Manage Documents</vt:lpstr>
      <vt:lpstr>Graphics Folder Tree – Manage Documents</vt:lpstr>
      <vt:lpstr>Graphics Folder Tree – Manage Documents</vt:lpstr>
      <vt:lpstr>Graphics Folder Tree – Manage Documents</vt:lpstr>
      <vt:lpstr>Graphics Folder Tree – Document Attributes</vt:lpstr>
      <vt:lpstr>Graphics Folder Tree - Open Document</vt:lpstr>
      <vt:lpstr>Graphics Folder Tree - Rename Document</vt:lpstr>
      <vt:lpstr>Graphics Folder Tree - Save Document</vt:lpstr>
      <vt:lpstr>TSW Runtime Load Graphic</vt:lpstr>
      <vt:lpstr>Layer Control</vt:lpstr>
      <vt:lpstr>Layer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DACR: SIA Level 2 Protocol (SIA2)</vt:lpstr>
      <vt:lpstr>DACR: SIA Level 2 Protocol (SIA2)</vt:lpstr>
      <vt:lpstr>DACR: SIA Level 2 Protocol (SIA2)</vt:lpstr>
      <vt:lpstr>DACR: SIA Level 2 Protocol (SIA2)</vt:lpstr>
      <vt:lpstr>DACR: SIA Level 2 Protocol (SIA2)</vt:lpstr>
      <vt:lpstr>DACR: SIA Level 2 Protocol (SIA2)</vt:lpstr>
      <vt:lpstr>SIA2 Protocol Support</vt:lpstr>
      <vt:lpstr>SIA2 Protocol Support</vt:lpstr>
      <vt:lpstr>SIA2 Protocol Support</vt:lpstr>
      <vt:lpstr>Trigger License Type Support for Secure Customer Sites  </vt:lpstr>
      <vt:lpstr>TSW Runtime Topology and Attendance Screens </vt:lpstr>
      <vt:lpstr>TSW Runtime Topology and Attendance Screens</vt:lpstr>
      <vt:lpstr>TSW Runtime Topology and Attendance Screens</vt:lpstr>
      <vt:lpstr>TSW Server Invokes Remote Client Connections to other TSWs on Same Network</vt:lpstr>
      <vt:lpstr>TSW Server Invokes Remote Client Connections to other TSWs on Same Network</vt:lpstr>
      <vt:lpstr>TSW Server Invokes Remote Client Connections to other TSWs on Same Network</vt:lpstr>
      <vt:lpstr>New Button on TSW Local Client Network Tab</vt:lpstr>
      <vt:lpstr>New Button on TSW Local Client Network Tab </vt:lpstr>
      <vt:lpstr>Command Line Support</vt:lpstr>
      <vt:lpstr>Added Support for Event Printing at Remote Client </vt:lpstr>
      <vt:lpstr>Added Support for Event Printing at Remote Client </vt:lpstr>
      <vt:lpstr>PowerPoint Presentation</vt:lpstr>
      <vt:lpstr>PowerPoint Presentation</vt:lpstr>
      <vt:lpstr>PowerPoint Presentation</vt:lpstr>
    </vt:vector>
  </TitlesOfParts>
  <Company>SimplexGrinnell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Simplex TrueSite Workstation 602 Launch Presentation - In Depth</dc:title>
  <dc:creator>Diane Moretti</dc:creator>
  <cp:lastModifiedBy>Erin Marie Paluk</cp:lastModifiedBy>
  <cp:revision>805</cp:revision>
  <cp:lastPrinted>2020-06-10T18:20:11Z</cp:lastPrinted>
  <dcterms:created xsi:type="dcterms:W3CDTF">2016-01-28T15:20:24Z</dcterms:created>
  <dcterms:modified xsi:type="dcterms:W3CDTF">2022-06-16T13:12:50Z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0x010100C4E1F9A9F7930B49B623BC0F49250F81</vt:lpwstr>
  </property>
  <property fmtid="{D5CDD505-2E9C-101B-9397-08002B2CF9AE}" pid="3" name="Information Classification">
    <vt:lpwstr>Internal </vt:lpwstr>
  </property>
  <property fmtid="{D5CDD505-2E9C-101B-9397-08002B2CF9AE}" pid="4" name="MSIP_Label_6be01c0c-f9b3-4dc4-af0b-a82110cc37cd_Enabled">
    <vt:lpwstr>true</vt:lpwstr>
  </property>
  <property fmtid="{D5CDD505-2E9C-101B-9397-08002B2CF9AE}" pid="5" name="MSIP_Label_6be01c0c-f9b3-4dc4-af0b-a82110cc37cd_SetDate">
    <vt:lpwstr>2022-06-14T14:45:10Z</vt:lpwstr>
  </property>
  <property fmtid="{D5CDD505-2E9C-101B-9397-08002B2CF9AE}" pid="6" name="MSIP_Label_6be01c0c-f9b3-4dc4-af0b-a82110cc37cd_Method">
    <vt:lpwstr>Standard</vt:lpwstr>
  </property>
  <property fmtid="{D5CDD505-2E9C-101B-9397-08002B2CF9AE}" pid="7" name="MSIP_Label_6be01c0c-f9b3-4dc4-af0b-a82110cc37cd_Name">
    <vt:lpwstr>6be01c0c-f9b3-4dc4-af0b-a82110cc37cd</vt:lpwstr>
  </property>
  <property fmtid="{D5CDD505-2E9C-101B-9397-08002B2CF9AE}" pid="8" name="MSIP_Label_6be01c0c-f9b3-4dc4-af0b-a82110cc37cd_SiteId">
    <vt:lpwstr>a1f1e214-7ded-45b6-81a1-9e8ae3459641</vt:lpwstr>
  </property>
  <property fmtid="{D5CDD505-2E9C-101B-9397-08002B2CF9AE}" pid="9" name="MSIP_Label_6be01c0c-f9b3-4dc4-af0b-a82110cc37cd_ActionId">
    <vt:lpwstr>ac1a7ea9-df6a-432e-8deb-717705f4ceef</vt:lpwstr>
  </property>
  <property fmtid="{D5CDD505-2E9C-101B-9397-08002B2CF9AE}" pid="10" name="MSIP_Label_6be01c0c-f9b3-4dc4-af0b-a82110cc37cd_ContentBits">
    <vt:lpwstr>0</vt:lpwstr>
  </property>
</Properties>
</file>